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33"/>
  </p:notesMasterIdLst>
  <p:handoutMasterIdLst>
    <p:handoutMasterId r:id="rId134"/>
  </p:handoutMasterIdLst>
  <p:sldIdLst>
    <p:sldId id="422" r:id="rId2"/>
    <p:sldId id="439" r:id="rId3"/>
    <p:sldId id="513" r:id="rId4"/>
    <p:sldId id="507" r:id="rId5"/>
    <p:sldId id="524" r:id="rId6"/>
    <p:sldId id="423" r:id="rId7"/>
    <p:sldId id="517" r:id="rId8"/>
    <p:sldId id="518" r:id="rId9"/>
    <p:sldId id="519" r:id="rId10"/>
    <p:sldId id="520" r:id="rId11"/>
    <p:sldId id="521" r:id="rId12"/>
    <p:sldId id="522" r:id="rId13"/>
    <p:sldId id="523" r:id="rId14"/>
    <p:sldId id="441" r:id="rId15"/>
    <p:sldId id="442" r:id="rId16"/>
    <p:sldId id="510" r:id="rId17"/>
    <p:sldId id="443" r:id="rId18"/>
    <p:sldId id="444" r:id="rId19"/>
    <p:sldId id="511" r:id="rId20"/>
    <p:sldId id="512" r:id="rId21"/>
    <p:sldId id="527" r:id="rId22"/>
    <p:sldId id="541" r:id="rId23"/>
    <p:sldId id="530" r:id="rId24"/>
    <p:sldId id="446" r:id="rId25"/>
    <p:sldId id="447" r:id="rId26"/>
    <p:sldId id="448" r:id="rId27"/>
    <p:sldId id="449" r:id="rId28"/>
    <p:sldId id="525" r:id="rId29"/>
    <p:sldId id="466" r:id="rId30"/>
    <p:sldId id="533" r:id="rId31"/>
    <p:sldId id="467" r:id="rId32"/>
    <p:sldId id="456" r:id="rId33"/>
    <p:sldId id="535" r:id="rId34"/>
    <p:sldId id="457" r:id="rId35"/>
    <p:sldId id="462" r:id="rId36"/>
    <p:sldId id="458" r:id="rId37"/>
    <p:sldId id="536" r:id="rId38"/>
    <p:sldId id="537" r:id="rId39"/>
    <p:sldId id="539" r:id="rId40"/>
    <p:sldId id="540" r:id="rId41"/>
    <p:sldId id="542" r:id="rId42"/>
    <p:sldId id="543" r:id="rId43"/>
    <p:sldId id="548" r:id="rId44"/>
    <p:sldId id="549" r:id="rId45"/>
    <p:sldId id="544" r:id="rId46"/>
    <p:sldId id="546" r:id="rId47"/>
    <p:sldId id="553" r:id="rId48"/>
    <p:sldId id="545" r:id="rId49"/>
    <p:sldId id="531" r:id="rId50"/>
    <p:sldId id="565" r:id="rId51"/>
    <p:sldId id="566" r:id="rId52"/>
    <p:sldId id="567" r:id="rId53"/>
    <p:sldId id="568" r:id="rId54"/>
    <p:sldId id="569" r:id="rId55"/>
    <p:sldId id="570" r:id="rId56"/>
    <p:sldId id="571" r:id="rId57"/>
    <p:sldId id="572" r:id="rId58"/>
    <p:sldId id="573" r:id="rId59"/>
    <p:sldId id="574" r:id="rId60"/>
    <p:sldId id="575" r:id="rId61"/>
    <p:sldId id="580" r:id="rId62"/>
    <p:sldId id="576" r:id="rId63"/>
    <p:sldId id="581" r:id="rId64"/>
    <p:sldId id="583" r:id="rId65"/>
    <p:sldId id="582" r:id="rId66"/>
    <p:sldId id="584" r:id="rId67"/>
    <p:sldId id="585" r:id="rId68"/>
    <p:sldId id="586" r:id="rId69"/>
    <p:sldId id="587" r:id="rId70"/>
    <p:sldId id="588" r:id="rId71"/>
    <p:sldId id="589" r:id="rId72"/>
    <p:sldId id="590" r:id="rId73"/>
    <p:sldId id="591" r:id="rId74"/>
    <p:sldId id="592" r:id="rId75"/>
    <p:sldId id="550" r:id="rId76"/>
    <p:sldId id="593" r:id="rId77"/>
    <p:sldId id="480" r:id="rId78"/>
    <p:sldId id="490" r:id="rId79"/>
    <p:sldId id="489" r:id="rId80"/>
    <p:sldId id="596" r:id="rId81"/>
    <p:sldId id="491" r:id="rId82"/>
    <p:sldId id="492" r:id="rId83"/>
    <p:sldId id="594" r:id="rId84"/>
    <p:sldId id="496" r:id="rId85"/>
    <p:sldId id="497" r:id="rId86"/>
    <p:sldId id="495" r:id="rId87"/>
    <p:sldId id="554" r:id="rId88"/>
    <p:sldId id="482" r:id="rId89"/>
    <p:sldId id="556" r:id="rId90"/>
    <p:sldId id="558" r:id="rId91"/>
    <p:sldId id="597" r:id="rId92"/>
    <p:sldId id="559" r:id="rId93"/>
    <p:sldId id="598" r:id="rId94"/>
    <p:sldId id="599" r:id="rId95"/>
    <p:sldId id="500" r:id="rId96"/>
    <p:sldId id="501" r:id="rId97"/>
    <p:sldId id="601" r:id="rId98"/>
    <p:sldId id="483" r:id="rId99"/>
    <p:sldId id="602" r:id="rId100"/>
    <p:sldId id="603" r:id="rId101"/>
    <p:sldId id="604" r:id="rId102"/>
    <p:sldId id="600" r:id="rId103"/>
    <p:sldId id="605" r:id="rId104"/>
    <p:sldId id="502" r:id="rId105"/>
    <p:sldId id="627" r:id="rId106"/>
    <p:sldId id="630" r:id="rId107"/>
    <p:sldId id="620" r:id="rId108"/>
    <p:sldId id="629" r:id="rId109"/>
    <p:sldId id="631" r:id="rId110"/>
    <p:sldId id="621" r:id="rId111"/>
    <p:sldId id="625" r:id="rId112"/>
    <p:sldId id="622" r:id="rId113"/>
    <p:sldId id="624" r:id="rId114"/>
    <p:sldId id="626" r:id="rId115"/>
    <p:sldId id="628" r:id="rId116"/>
    <p:sldId id="632" r:id="rId117"/>
    <p:sldId id="633" r:id="rId118"/>
    <p:sldId id="634" r:id="rId119"/>
    <p:sldId id="503" r:id="rId120"/>
    <p:sldId id="616" r:id="rId121"/>
    <p:sldId id="595" r:id="rId122"/>
    <p:sldId id="618" r:id="rId123"/>
    <p:sldId id="485" r:id="rId124"/>
    <p:sldId id="487" r:id="rId125"/>
    <p:sldId id="619" r:id="rId126"/>
    <p:sldId id="486" r:id="rId127"/>
    <p:sldId id="488" r:id="rId128"/>
    <p:sldId id="505" r:id="rId129"/>
    <p:sldId id="635" r:id="rId130"/>
    <p:sldId id="532" r:id="rId131"/>
    <p:sldId id="506" r:id="rId1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4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0066FF"/>
    <a:srgbClr val="FF00FF"/>
    <a:srgbClr val="4AABC6"/>
    <a:srgbClr val="3366FF"/>
    <a:srgbClr val="660066"/>
    <a:srgbClr val="FFDBB7"/>
    <a:srgbClr val="FFE6D1"/>
    <a:srgbClr val="FF9900"/>
    <a:srgbClr val="DDF0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932" autoAdjust="0"/>
    <p:restoredTop sz="93231" autoAdjust="0"/>
  </p:normalViewPr>
  <p:slideViewPr>
    <p:cSldViewPr>
      <p:cViewPr varScale="1">
        <p:scale>
          <a:sx n="68" d="100"/>
          <a:sy n="68" d="100"/>
        </p:scale>
        <p:origin x="172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7" d="100"/>
          <a:sy n="47" d="100"/>
        </p:scale>
        <p:origin x="2340" y="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notesMaster" Target="notesMasters/notesMaster1.xml"/><Relationship Id="rId138" Type="http://schemas.openxmlformats.org/officeDocument/2006/relationships/theme" Target="theme/theme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handoutMaster" Target="handoutMasters/handoutMaster1.xml"/><Relationship Id="rId13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DA699F-7684-4F9F-9722-2CD5FF64F1EE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fa-IR"/>
        </a:p>
      </dgm:t>
    </dgm:pt>
    <dgm:pt modelId="{A1D30DBF-D707-4943-8FDA-C0208A59872C}">
      <dgm:prSet phldrT="[Text]" custT="1"/>
      <dgm:spPr/>
      <dgm:t>
        <a:bodyPr/>
        <a:lstStyle/>
        <a:p>
          <a:pPr algn="ctr" rtl="1"/>
          <a:r>
            <a:rPr lang="fa-IR" sz="1800" b="1" dirty="0" smtClean="0">
              <a:solidFill>
                <a:schemeClr val="tx1">
                  <a:lumMod val="25000"/>
                </a:schemeClr>
              </a:solidFill>
              <a:cs typeface="B Mitra" pitchFamily="2" charset="-78"/>
            </a:rPr>
            <a:t>جذب فلوراید به سطح دندان</a:t>
          </a:r>
          <a:endParaRPr lang="fa-IR" sz="1800" b="1" dirty="0">
            <a:solidFill>
              <a:schemeClr val="tx1">
                <a:lumMod val="25000"/>
              </a:schemeClr>
            </a:solidFill>
            <a:cs typeface="B Mitra" pitchFamily="2" charset="-78"/>
          </a:endParaRPr>
        </a:p>
      </dgm:t>
    </dgm:pt>
    <dgm:pt modelId="{38A92BF8-E794-477C-8EEB-ADF6E04FB272}" type="parTrans" cxnId="{C72EC3F9-9782-4CE3-AEA1-8F5C909E2AEA}">
      <dgm:prSet/>
      <dgm:spPr/>
      <dgm:t>
        <a:bodyPr/>
        <a:lstStyle/>
        <a:p>
          <a:pPr rtl="1"/>
          <a:endParaRPr lang="fa-IR"/>
        </a:p>
      </dgm:t>
    </dgm:pt>
    <dgm:pt modelId="{8CE5E4CB-C56A-4053-A239-D095830500CE}" type="sibTrans" cxnId="{C72EC3F9-9782-4CE3-AEA1-8F5C909E2AEA}">
      <dgm:prSet/>
      <dgm:spPr/>
      <dgm:t>
        <a:bodyPr/>
        <a:lstStyle/>
        <a:p>
          <a:pPr rtl="1"/>
          <a:endParaRPr lang="fa-IR"/>
        </a:p>
      </dgm:t>
    </dgm:pt>
    <dgm:pt modelId="{B2281B98-5077-408E-9742-14638A58D2D3}">
      <dgm:prSet phldrT="[Text]" custT="1"/>
      <dgm:spPr/>
      <dgm:t>
        <a:bodyPr/>
        <a:lstStyle/>
        <a:p>
          <a:pPr algn="ctr" rtl="1"/>
          <a:r>
            <a:rPr lang="fa-IR" sz="1800" b="1" dirty="0" smtClean="0">
              <a:solidFill>
                <a:schemeClr val="tx1">
                  <a:lumMod val="25000"/>
                </a:schemeClr>
              </a:solidFill>
              <a:cs typeface="B Mitra" pitchFamily="2" charset="-78"/>
            </a:rPr>
            <a:t>افزایش مقاومت دندان به پوسیدگی</a:t>
          </a:r>
          <a:endParaRPr lang="fa-IR" sz="1800" b="1" dirty="0">
            <a:solidFill>
              <a:schemeClr val="tx1">
                <a:lumMod val="25000"/>
              </a:schemeClr>
            </a:solidFill>
            <a:cs typeface="B Mitra" pitchFamily="2" charset="-78"/>
          </a:endParaRPr>
        </a:p>
      </dgm:t>
    </dgm:pt>
    <dgm:pt modelId="{A652DE8C-B42C-4B91-817C-9161FBF33504}" type="parTrans" cxnId="{6AC04E73-F5C6-440F-9642-CDD35746F761}">
      <dgm:prSet/>
      <dgm:spPr/>
      <dgm:t>
        <a:bodyPr/>
        <a:lstStyle/>
        <a:p>
          <a:pPr rtl="1"/>
          <a:endParaRPr lang="fa-IR"/>
        </a:p>
      </dgm:t>
    </dgm:pt>
    <dgm:pt modelId="{2A0DDEC3-C317-46A4-8DD3-D4B81D136667}" type="sibTrans" cxnId="{6AC04E73-F5C6-440F-9642-CDD35746F761}">
      <dgm:prSet/>
      <dgm:spPr/>
      <dgm:t>
        <a:bodyPr/>
        <a:lstStyle/>
        <a:p>
          <a:pPr rtl="1"/>
          <a:endParaRPr lang="fa-IR"/>
        </a:p>
      </dgm:t>
    </dgm:pt>
    <dgm:pt modelId="{E82708F7-5109-4875-B03C-D57614CF6D4D}">
      <dgm:prSet phldrT="[Text]" custT="1"/>
      <dgm:spPr/>
      <dgm:t>
        <a:bodyPr/>
        <a:lstStyle/>
        <a:p>
          <a:pPr algn="ctr" rtl="1"/>
          <a:r>
            <a:rPr lang="fa-IR" sz="1400" b="1" dirty="0" smtClean="0">
              <a:solidFill>
                <a:schemeClr val="tx1">
                  <a:lumMod val="25000"/>
                </a:schemeClr>
              </a:solidFill>
              <a:cs typeface="B Mitra" pitchFamily="2" charset="-78"/>
            </a:rPr>
            <a:t>کند شدن روند پیشرفت پوسیدگی های اولیه</a:t>
          </a:r>
          <a:endParaRPr lang="fa-IR" sz="1400" b="1" dirty="0">
            <a:solidFill>
              <a:schemeClr val="tx1">
                <a:lumMod val="25000"/>
              </a:schemeClr>
            </a:solidFill>
            <a:cs typeface="B Mitra" pitchFamily="2" charset="-78"/>
          </a:endParaRPr>
        </a:p>
      </dgm:t>
    </dgm:pt>
    <dgm:pt modelId="{185BFD46-8EBF-44C5-BE5C-1FE2129D1524}" type="parTrans" cxnId="{82CE0E22-C5D1-4E43-A3CD-81B7BE3CA8FE}">
      <dgm:prSet/>
      <dgm:spPr/>
      <dgm:t>
        <a:bodyPr/>
        <a:lstStyle/>
        <a:p>
          <a:pPr rtl="1"/>
          <a:endParaRPr lang="fa-IR"/>
        </a:p>
      </dgm:t>
    </dgm:pt>
    <dgm:pt modelId="{032B769F-166C-4330-B204-FA8FE0C9C656}" type="sibTrans" cxnId="{82CE0E22-C5D1-4E43-A3CD-81B7BE3CA8FE}">
      <dgm:prSet/>
      <dgm:spPr/>
      <dgm:t>
        <a:bodyPr/>
        <a:lstStyle/>
        <a:p>
          <a:pPr rtl="1"/>
          <a:endParaRPr lang="fa-IR"/>
        </a:p>
      </dgm:t>
    </dgm:pt>
    <dgm:pt modelId="{F6E9689D-6525-43C0-B93D-6073C7AF39B0}" type="pres">
      <dgm:prSet presAssocID="{E6DA699F-7684-4F9F-9722-2CD5FF64F1E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04CD5201-D767-423B-B5C6-1D0BE3F68637}" type="pres">
      <dgm:prSet presAssocID="{A1D30DBF-D707-4943-8FDA-C0208A59872C}" presName="parentLin" presStyleCnt="0"/>
      <dgm:spPr/>
    </dgm:pt>
    <dgm:pt modelId="{9483343D-B47F-47D0-9479-06B80381492F}" type="pres">
      <dgm:prSet presAssocID="{A1D30DBF-D707-4943-8FDA-C0208A59872C}" presName="parentLeftMargin" presStyleLbl="node1" presStyleIdx="0" presStyleCnt="3"/>
      <dgm:spPr/>
      <dgm:t>
        <a:bodyPr/>
        <a:lstStyle/>
        <a:p>
          <a:pPr rtl="1"/>
          <a:endParaRPr lang="fa-IR"/>
        </a:p>
      </dgm:t>
    </dgm:pt>
    <dgm:pt modelId="{27EF2DE5-334B-4D1D-A391-69453323408B}" type="pres">
      <dgm:prSet presAssocID="{A1D30DBF-D707-4943-8FDA-C0208A59872C}" presName="parentText" presStyleLbl="node1" presStyleIdx="0" presStyleCnt="3" custScaleX="129720" custScaleY="107409" custLinFactNeighborX="3918" custLinFactNeighborY="34649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2602BBB-C0E1-49E3-80D7-E3C349B94554}" type="pres">
      <dgm:prSet presAssocID="{A1D30DBF-D707-4943-8FDA-C0208A59872C}" presName="negativeSpace" presStyleCnt="0"/>
      <dgm:spPr/>
    </dgm:pt>
    <dgm:pt modelId="{A1FEB033-26B0-412B-86F7-991AE7C503A2}" type="pres">
      <dgm:prSet presAssocID="{A1D30DBF-D707-4943-8FDA-C0208A59872C}" presName="childText" presStyleLbl="conFgAcc1" presStyleIdx="0" presStyleCnt="3">
        <dgm:presLayoutVars>
          <dgm:bulletEnabled val="1"/>
        </dgm:presLayoutVars>
      </dgm:prSet>
      <dgm:spPr/>
    </dgm:pt>
    <dgm:pt modelId="{B43782BA-5AEB-4CD0-960C-4E8A18B2B155}" type="pres">
      <dgm:prSet presAssocID="{8CE5E4CB-C56A-4053-A239-D095830500CE}" presName="spaceBetweenRectangles" presStyleCnt="0"/>
      <dgm:spPr/>
    </dgm:pt>
    <dgm:pt modelId="{F6069F8A-B427-42E9-8246-2309B7A5B067}" type="pres">
      <dgm:prSet presAssocID="{B2281B98-5077-408E-9742-14638A58D2D3}" presName="parentLin" presStyleCnt="0"/>
      <dgm:spPr/>
    </dgm:pt>
    <dgm:pt modelId="{74535DD4-728C-45A2-ABE4-FAC281C708CC}" type="pres">
      <dgm:prSet presAssocID="{B2281B98-5077-408E-9742-14638A58D2D3}" presName="parentLeftMargin" presStyleLbl="node1" presStyleIdx="0" presStyleCnt="3"/>
      <dgm:spPr/>
      <dgm:t>
        <a:bodyPr/>
        <a:lstStyle/>
        <a:p>
          <a:pPr rtl="1"/>
          <a:endParaRPr lang="fa-IR"/>
        </a:p>
      </dgm:t>
    </dgm:pt>
    <dgm:pt modelId="{C0748ADC-312F-449B-8C3C-B03744769967}" type="pres">
      <dgm:prSet presAssocID="{B2281B98-5077-408E-9742-14638A58D2D3}" presName="parentText" presStyleLbl="node1" presStyleIdx="1" presStyleCnt="3" custScaleX="129022" custScaleY="109821" custLinFactNeighborX="-12764" custLinFactNeighborY="3607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73DD88A-B1E6-4728-9134-AEADA1931550}" type="pres">
      <dgm:prSet presAssocID="{B2281B98-5077-408E-9742-14638A58D2D3}" presName="negativeSpace" presStyleCnt="0"/>
      <dgm:spPr/>
    </dgm:pt>
    <dgm:pt modelId="{73AE1249-E3B0-4051-8F4A-8ED88F69B371}" type="pres">
      <dgm:prSet presAssocID="{B2281B98-5077-408E-9742-14638A58D2D3}" presName="childText" presStyleLbl="conFgAcc1" presStyleIdx="1" presStyleCnt="3">
        <dgm:presLayoutVars>
          <dgm:bulletEnabled val="1"/>
        </dgm:presLayoutVars>
      </dgm:prSet>
      <dgm:spPr/>
    </dgm:pt>
    <dgm:pt modelId="{057E678A-4F49-44C5-89FD-266F8340E2E2}" type="pres">
      <dgm:prSet presAssocID="{2A0DDEC3-C317-46A4-8DD3-D4B81D136667}" presName="spaceBetweenRectangles" presStyleCnt="0"/>
      <dgm:spPr/>
    </dgm:pt>
    <dgm:pt modelId="{E2682DF0-5475-493D-8F85-DFDB92225553}" type="pres">
      <dgm:prSet presAssocID="{E82708F7-5109-4875-B03C-D57614CF6D4D}" presName="parentLin" presStyleCnt="0"/>
      <dgm:spPr/>
    </dgm:pt>
    <dgm:pt modelId="{CB1744D0-D652-4C81-9B0B-25FB7DE9CE28}" type="pres">
      <dgm:prSet presAssocID="{E82708F7-5109-4875-B03C-D57614CF6D4D}" presName="parentLeftMargin" presStyleLbl="node1" presStyleIdx="1" presStyleCnt="3"/>
      <dgm:spPr/>
      <dgm:t>
        <a:bodyPr/>
        <a:lstStyle/>
        <a:p>
          <a:pPr rtl="1"/>
          <a:endParaRPr lang="fa-IR"/>
        </a:p>
      </dgm:t>
    </dgm:pt>
    <dgm:pt modelId="{5CD50452-2EC6-4F30-986E-5C5BD0CB1D82}" type="pres">
      <dgm:prSet presAssocID="{E82708F7-5109-4875-B03C-D57614CF6D4D}" presName="parentText" presStyleLbl="node1" presStyleIdx="2" presStyleCnt="3" custScaleX="131424" custScaleY="103788" custLinFactNeighborX="-40076" custLinFactNeighborY="3919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0DF6CF2-5318-457B-BAFA-01E0D3CB76F2}" type="pres">
      <dgm:prSet presAssocID="{E82708F7-5109-4875-B03C-D57614CF6D4D}" presName="negativeSpace" presStyleCnt="0"/>
      <dgm:spPr/>
    </dgm:pt>
    <dgm:pt modelId="{FA12EFBA-D0B3-48EB-84E8-11B6887FBCD4}" type="pres">
      <dgm:prSet presAssocID="{E82708F7-5109-4875-B03C-D57614CF6D4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2CE0E22-C5D1-4E43-A3CD-81B7BE3CA8FE}" srcId="{E6DA699F-7684-4F9F-9722-2CD5FF64F1EE}" destId="{E82708F7-5109-4875-B03C-D57614CF6D4D}" srcOrd="2" destOrd="0" parTransId="{185BFD46-8EBF-44C5-BE5C-1FE2129D1524}" sibTransId="{032B769F-166C-4330-B204-FA8FE0C9C656}"/>
    <dgm:cxn modelId="{2DE6D329-D13C-4577-99F4-857981677579}" type="presOf" srcId="{A1D30DBF-D707-4943-8FDA-C0208A59872C}" destId="{27EF2DE5-334B-4D1D-A391-69453323408B}" srcOrd="1" destOrd="0" presId="urn:microsoft.com/office/officeart/2005/8/layout/list1"/>
    <dgm:cxn modelId="{6AC04E73-F5C6-440F-9642-CDD35746F761}" srcId="{E6DA699F-7684-4F9F-9722-2CD5FF64F1EE}" destId="{B2281B98-5077-408E-9742-14638A58D2D3}" srcOrd="1" destOrd="0" parTransId="{A652DE8C-B42C-4B91-817C-9161FBF33504}" sibTransId="{2A0DDEC3-C317-46A4-8DD3-D4B81D136667}"/>
    <dgm:cxn modelId="{6E5FAE81-9337-468B-AF40-46959997DCE9}" type="presOf" srcId="{E82708F7-5109-4875-B03C-D57614CF6D4D}" destId="{CB1744D0-D652-4C81-9B0B-25FB7DE9CE28}" srcOrd="0" destOrd="0" presId="urn:microsoft.com/office/officeart/2005/8/layout/list1"/>
    <dgm:cxn modelId="{4B6C8FA5-6074-4EF2-B138-6D92C2111D75}" type="presOf" srcId="{E6DA699F-7684-4F9F-9722-2CD5FF64F1EE}" destId="{F6E9689D-6525-43C0-B93D-6073C7AF39B0}" srcOrd="0" destOrd="0" presId="urn:microsoft.com/office/officeart/2005/8/layout/list1"/>
    <dgm:cxn modelId="{6B020D9D-1ED0-4C15-B167-1656BE8D6DC3}" type="presOf" srcId="{A1D30DBF-D707-4943-8FDA-C0208A59872C}" destId="{9483343D-B47F-47D0-9479-06B80381492F}" srcOrd="0" destOrd="0" presId="urn:microsoft.com/office/officeart/2005/8/layout/list1"/>
    <dgm:cxn modelId="{DEA7FEAC-07E1-40E8-9493-8CCCFF3519A0}" type="presOf" srcId="{B2281B98-5077-408E-9742-14638A58D2D3}" destId="{C0748ADC-312F-449B-8C3C-B03744769967}" srcOrd="1" destOrd="0" presId="urn:microsoft.com/office/officeart/2005/8/layout/list1"/>
    <dgm:cxn modelId="{6B2DA150-7D02-42B4-8264-E824FFB24AA4}" type="presOf" srcId="{E82708F7-5109-4875-B03C-D57614CF6D4D}" destId="{5CD50452-2EC6-4F30-986E-5C5BD0CB1D82}" srcOrd="1" destOrd="0" presId="urn:microsoft.com/office/officeart/2005/8/layout/list1"/>
    <dgm:cxn modelId="{92C2BC19-1419-415A-925C-3D74963DBEC9}" type="presOf" srcId="{B2281B98-5077-408E-9742-14638A58D2D3}" destId="{74535DD4-728C-45A2-ABE4-FAC281C708CC}" srcOrd="0" destOrd="0" presId="urn:microsoft.com/office/officeart/2005/8/layout/list1"/>
    <dgm:cxn modelId="{C72EC3F9-9782-4CE3-AEA1-8F5C909E2AEA}" srcId="{E6DA699F-7684-4F9F-9722-2CD5FF64F1EE}" destId="{A1D30DBF-D707-4943-8FDA-C0208A59872C}" srcOrd="0" destOrd="0" parTransId="{38A92BF8-E794-477C-8EEB-ADF6E04FB272}" sibTransId="{8CE5E4CB-C56A-4053-A239-D095830500CE}"/>
    <dgm:cxn modelId="{C69E8FA9-3C10-4887-8C94-88E881B761DB}" type="presParOf" srcId="{F6E9689D-6525-43C0-B93D-6073C7AF39B0}" destId="{04CD5201-D767-423B-B5C6-1D0BE3F68637}" srcOrd="0" destOrd="0" presId="urn:microsoft.com/office/officeart/2005/8/layout/list1"/>
    <dgm:cxn modelId="{2FA051A6-D713-490C-B227-EE8D3579F057}" type="presParOf" srcId="{04CD5201-D767-423B-B5C6-1D0BE3F68637}" destId="{9483343D-B47F-47D0-9479-06B80381492F}" srcOrd="0" destOrd="0" presId="urn:microsoft.com/office/officeart/2005/8/layout/list1"/>
    <dgm:cxn modelId="{05F369DC-23BD-4B06-83A4-9D718FA9B435}" type="presParOf" srcId="{04CD5201-D767-423B-B5C6-1D0BE3F68637}" destId="{27EF2DE5-334B-4D1D-A391-69453323408B}" srcOrd="1" destOrd="0" presId="urn:microsoft.com/office/officeart/2005/8/layout/list1"/>
    <dgm:cxn modelId="{E5442EB2-F57B-4D47-A277-DBA97A705AE7}" type="presParOf" srcId="{F6E9689D-6525-43C0-B93D-6073C7AF39B0}" destId="{42602BBB-C0E1-49E3-80D7-E3C349B94554}" srcOrd="1" destOrd="0" presId="urn:microsoft.com/office/officeart/2005/8/layout/list1"/>
    <dgm:cxn modelId="{DDFDC397-3582-4868-9251-BB790B37AA11}" type="presParOf" srcId="{F6E9689D-6525-43C0-B93D-6073C7AF39B0}" destId="{A1FEB033-26B0-412B-86F7-991AE7C503A2}" srcOrd="2" destOrd="0" presId="urn:microsoft.com/office/officeart/2005/8/layout/list1"/>
    <dgm:cxn modelId="{2BE14128-5C36-4E88-B5B3-CA2CDB7993FF}" type="presParOf" srcId="{F6E9689D-6525-43C0-B93D-6073C7AF39B0}" destId="{B43782BA-5AEB-4CD0-960C-4E8A18B2B155}" srcOrd="3" destOrd="0" presId="urn:microsoft.com/office/officeart/2005/8/layout/list1"/>
    <dgm:cxn modelId="{B629C587-7E61-4FE1-9DCE-471FD7E924A9}" type="presParOf" srcId="{F6E9689D-6525-43C0-B93D-6073C7AF39B0}" destId="{F6069F8A-B427-42E9-8246-2309B7A5B067}" srcOrd="4" destOrd="0" presId="urn:microsoft.com/office/officeart/2005/8/layout/list1"/>
    <dgm:cxn modelId="{C6E80DE5-90C3-4F48-AA51-830809350555}" type="presParOf" srcId="{F6069F8A-B427-42E9-8246-2309B7A5B067}" destId="{74535DD4-728C-45A2-ABE4-FAC281C708CC}" srcOrd="0" destOrd="0" presId="urn:microsoft.com/office/officeart/2005/8/layout/list1"/>
    <dgm:cxn modelId="{81B9A687-E31A-42FB-A7BF-E87711112438}" type="presParOf" srcId="{F6069F8A-B427-42E9-8246-2309B7A5B067}" destId="{C0748ADC-312F-449B-8C3C-B03744769967}" srcOrd="1" destOrd="0" presId="urn:microsoft.com/office/officeart/2005/8/layout/list1"/>
    <dgm:cxn modelId="{A7E6DB12-1C85-466C-A7A0-34BF66970C4F}" type="presParOf" srcId="{F6E9689D-6525-43C0-B93D-6073C7AF39B0}" destId="{A73DD88A-B1E6-4728-9134-AEADA1931550}" srcOrd="5" destOrd="0" presId="urn:microsoft.com/office/officeart/2005/8/layout/list1"/>
    <dgm:cxn modelId="{4A02C162-D4F9-4D05-B804-AC3AF9C60E19}" type="presParOf" srcId="{F6E9689D-6525-43C0-B93D-6073C7AF39B0}" destId="{73AE1249-E3B0-4051-8F4A-8ED88F69B371}" srcOrd="6" destOrd="0" presId="urn:microsoft.com/office/officeart/2005/8/layout/list1"/>
    <dgm:cxn modelId="{D2AC823B-DBDE-4435-8F80-DF0F9DFA36A2}" type="presParOf" srcId="{F6E9689D-6525-43C0-B93D-6073C7AF39B0}" destId="{057E678A-4F49-44C5-89FD-266F8340E2E2}" srcOrd="7" destOrd="0" presId="urn:microsoft.com/office/officeart/2005/8/layout/list1"/>
    <dgm:cxn modelId="{0A9911C2-60AF-4353-A716-19C26C188EF6}" type="presParOf" srcId="{F6E9689D-6525-43C0-B93D-6073C7AF39B0}" destId="{E2682DF0-5475-493D-8F85-DFDB92225553}" srcOrd="8" destOrd="0" presId="urn:microsoft.com/office/officeart/2005/8/layout/list1"/>
    <dgm:cxn modelId="{65FE1ABB-4FE4-442E-BB17-FED54D475B6C}" type="presParOf" srcId="{E2682DF0-5475-493D-8F85-DFDB92225553}" destId="{CB1744D0-D652-4C81-9B0B-25FB7DE9CE28}" srcOrd="0" destOrd="0" presId="urn:microsoft.com/office/officeart/2005/8/layout/list1"/>
    <dgm:cxn modelId="{1EC45052-72F9-4F68-A429-54219E4488C1}" type="presParOf" srcId="{E2682DF0-5475-493D-8F85-DFDB92225553}" destId="{5CD50452-2EC6-4F30-986E-5C5BD0CB1D82}" srcOrd="1" destOrd="0" presId="urn:microsoft.com/office/officeart/2005/8/layout/list1"/>
    <dgm:cxn modelId="{53497AD1-A1AB-4612-B78B-66350436D8D5}" type="presParOf" srcId="{F6E9689D-6525-43C0-B93D-6073C7AF39B0}" destId="{C0DF6CF2-5318-457B-BAFA-01E0D3CB76F2}" srcOrd="9" destOrd="0" presId="urn:microsoft.com/office/officeart/2005/8/layout/list1"/>
    <dgm:cxn modelId="{348666DE-0C6B-4268-B44F-5308037B9AFC}" type="presParOf" srcId="{F6E9689D-6525-43C0-B93D-6073C7AF39B0}" destId="{FA12EFBA-D0B3-48EB-84E8-11B6887FBCD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C893F5-FF96-424B-9C91-F9370D538D95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71ED65-844A-4637-BB5B-9C9B29F546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5355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0BCF9-D748-4C01-A6B9-DEB801C6A44E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27BDDF-7F28-440B-8C8F-B884AB69A5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412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09D283-CE7B-40EE-8714-3A3AFA64002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512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7BDDF-7F28-440B-8C8F-B884AB69A52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801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7BDDF-7F28-440B-8C8F-B884AB69A52E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7990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7BDDF-7F28-440B-8C8F-B884AB69A52E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572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7BDDF-7F28-440B-8C8F-B884AB69A52E}" type="slidenum">
              <a:rPr lang="en-US" smtClean="0"/>
              <a:pPr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370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7BDDF-7F28-440B-8C8F-B884AB69A52E}" type="slidenum">
              <a:rPr lang="en-US" smtClean="0"/>
              <a:pPr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221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7BDDF-7F28-440B-8C8F-B884AB69A52E}" type="slidenum">
              <a:rPr lang="en-US" smtClean="0"/>
              <a:pPr/>
              <a:t>114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32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0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rgbClr val="FFFFC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488" y="128238"/>
            <a:ext cx="1020755" cy="720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5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gif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7.gi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3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3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3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3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3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3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gif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3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gif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gif"/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gif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gif"/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gif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1.png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14.jpg"/><Relationship Id="rId4" Type="http://schemas.openxmlformats.org/officeDocument/2006/relationships/diagramLayout" Target="../diagrams/layout1.xml"/><Relationship Id="rId9" Type="http://schemas.openxmlformats.org/officeDocument/2006/relationships/image" Target="../media/image113.jpg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7.jpeg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gif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:\دانلود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081" y="325679"/>
            <a:ext cx="865837" cy="61365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2133600" y="999900"/>
            <a:ext cx="4800600" cy="989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1400" b="1" dirty="0" smtClean="0">
                <a:effectLst/>
                <a:latin typeface="IranNastaliq" panose="02020505000000020003" pitchFamily="18" charset="0"/>
                <a:ea typeface="Calibri" panose="020F0502020204030204" pitchFamily="34" charset="0"/>
                <a:cs typeface="2  Titr" panose="00000700000000000000" pitchFamily="2" charset="-78"/>
              </a:rPr>
              <a:t>دانشگاه علوم پزشکی و خدمات  بهداشتی و درمانی استان قزوین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1400" b="1" dirty="0" smtClean="0">
                <a:latin typeface="IranNastaliq" panose="02020505000000020003" pitchFamily="18" charset="0"/>
                <a:ea typeface="Calibri" panose="020F0502020204030204" pitchFamily="34" charset="0"/>
                <a:cs typeface="2  Titr" panose="00000700000000000000" pitchFamily="2" charset="-78"/>
              </a:rPr>
              <a:t>معاونت بهداشتی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a-IR" sz="1400" b="1" dirty="0" smtClean="0">
                <a:latin typeface="IranNastaliq" panose="02020505000000020003" pitchFamily="18" charset="0"/>
                <a:ea typeface="Calibri" panose="020F0502020204030204" pitchFamily="34" charset="0"/>
                <a:cs typeface="2  Titr" panose="00000700000000000000" pitchFamily="2" charset="-78"/>
              </a:rPr>
              <a:t>گروه سلامت دهان و دندان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710272"/>
            <a:ext cx="2933700" cy="4751158"/>
          </a:xfrm>
          <a:prstGeom prst="rect">
            <a:avLst/>
          </a:prstGeom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381000" y="2085380"/>
            <a:ext cx="6019800" cy="361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1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algn="ctr" rtl="1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4572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9144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13716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1828800" algn="ctr" rtl="1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/>
                <a:ea typeface="+mj-ea"/>
                <a:cs typeface="B Titr" panose="00000700000000000000" pitchFamily="2" charset="-78"/>
              </a:rPr>
              <a:t>دانستنيهاي </a:t>
            </a:r>
            <a:endParaRPr kumimoji="0" lang="en-US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ahoma"/>
              <a:ea typeface="+mj-ea"/>
              <a:cs typeface="B Titr" panose="00000700000000000000" pitchFamily="2" charset="-78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/>
                <a:ea typeface="+mj-ea"/>
                <a:cs typeface="B Titr" panose="00000700000000000000" pitchFamily="2" charset="-78"/>
              </a:rPr>
              <a:t>سلامت</a:t>
            </a:r>
            <a:endParaRPr kumimoji="0" lang="en-US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ahoma"/>
              <a:ea typeface="+mj-ea"/>
              <a:cs typeface="B Titr" panose="00000700000000000000" pitchFamily="2" charset="-78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altLang="en-US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/>
                <a:ea typeface="+mj-ea"/>
                <a:cs typeface="B Titr" panose="00000700000000000000" pitchFamily="2" charset="-78"/>
              </a:rPr>
              <a:t> دها</a:t>
            </a:r>
            <a:r>
              <a:rPr lang="fa-IR" altLang="en-US" sz="7200" b="1" dirty="0" smtClean="0">
                <a:solidFill>
                  <a:srgbClr val="00B0F0"/>
                </a:solidFill>
                <a:latin typeface="Tahoma"/>
                <a:cs typeface="B Titr" panose="00000700000000000000" pitchFamily="2" charset="-78"/>
              </a:rPr>
              <a:t>ن و دندان</a:t>
            </a:r>
            <a:endParaRPr kumimoji="0" lang="en-US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ahoma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670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98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206261" y="314865"/>
            <a:ext cx="6642100" cy="792000"/>
          </a:xfrm>
          <a:gradFill flip="none" rotWithShape="1">
            <a:gsLst>
              <a:gs pos="0">
                <a:srgbClr val="FFC000"/>
              </a:gs>
              <a:gs pos="50000">
                <a:schemeClr val="bg1"/>
              </a:gs>
              <a:gs pos="100000">
                <a:srgbClr val="FFC000"/>
              </a:gs>
            </a:gsLst>
            <a:path path="circle">
              <a:fillToRect l="50000" t="-80000" r="50000" b="180000"/>
            </a:path>
            <a:tileRect/>
          </a:gradFill>
          <a:ln w="38100" cmpd="dbl">
            <a:solidFill>
              <a:srgbClr val="00B050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altLang="en-US" b="1" dirty="0" smtClean="0">
                <a:solidFill>
                  <a:srgbClr val="FF0000"/>
                </a:solidFill>
                <a:cs typeface="2  Titr" pitchFamily="2" charset="-78"/>
              </a:rPr>
              <a:t>آشنايي با دهان و ساختمان دندان	</a:t>
            </a:r>
            <a:endParaRPr lang="en-US" altLang="en-US" b="1" dirty="0" smtClean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654171" y="1532468"/>
            <a:ext cx="8028000" cy="4953000"/>
          </a:xfrm>
          <a:prstGeom prst="flowChartAlternateProcess">
            <a:avLst/>
          </a:prstGeom>
          <a:solidFill>
            <a:srgbClr val="DDF0C8"/>
          </a:solidFill>
          <a:ln w="57150">
            <a:solidFill>
              <a:srgbClr val="00B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 rtl="1"/>
            <a:r>
              <a:rPr lang="fa-IR" sz="4000" b="1" dirty="0">
                <a:solidFill>
                  <a:srgbClr val="0070C0"/>
                </a:solidFill>
                <a:cs typeface="2  Mitra" panose="00000400000000000000" pitchFamily="2" charset="-78"/>
              </a:rPr>
              <a:t>پس از پایان این فصل انتظار می رود شما بتوانید</a:t>
            </a:r>
            <a:r>
              <a:rPr lang="fa-IR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:</a:t>
            </a:r>
          </a:p>
          <a:p>
            <a:pPr algn="just" rtl="1"/>
            <a:endParaRPr lang="fa-IR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3600" dirty="0">
                <a:solidFill>
                  <a:schemeClr val="tx1"/>
                </a:solidFill>
                <a:cs typeface="2  Mitra" panose="00000400000000000000" pitchFamily="2" charset="-78"/>
              </a:rPr>
              <a:t>1- نقش دندان ها و لایه های دندانی را بیان کنید.</a:t>
            </a:r>
          </a:p>
          <a:p>
            <a:pPr algn="just" rtl="1"/>
            <a:r>
              <a:rPr lang="fa-IR" sz="3600" dirty="0">
                <a:solidFill>
                  <a:schemeClr val="tx1"/>
                </a:solidFill>
                <a:cs typeface="2  Mitra" panose="00000400000000000000" pitchFamily="2" charset="-78"/>
              </a:rPr>
              <a:t>2- دوره های دندانی و زمان رویش دندان ها را شرح دهید.</a:t>
            </a:r>
          </a:p>
          <a:p>
            <a:pPr algn="just" rtl="1"/>
            <a:r>
              <a:rPr lang="fa-IR" sz="3600" dirty="0">
                <a:solidFill>
                  <a:schemeClr val="tx1"/>
                </a:solidFill>
                <a:cs typeface="2  Mitra" panose="00000400000000000000" pitchFamily="2" charset="-78"/>
              </a:rPr>
              <a:t>3- نحوه ثبت دندان ها در چارت دندانی را بیان کنید.</a:t>
            </a:r>
          </a:p>
          <a:p>
            <a:pPr algn="just" rtl="1"/>
            <a:r>
              <a:rPr lang="fa-IR" sz="3600" dirty="0">
                <a:solidFill>
                  <a:schemeClr val="tx1"/>
                </a:solidFill>
                <a:cs typeface="2  Mitra" panose="00000400000000000000" pitchFamily="2" charset="-78"/>
              </a:rPr>
              <a:t>4- اهمیت دندان های </a:t>
            </a:r>
            <a:r>
              <a:rPr lang="fa-IR" sz="3600" dirty="0" smtClean="0">
                <a:solidFill>
                  <a:schemeClr val="tx1"/>
                </a:solidFill>
                <a:cs typeface="2  Mitra" panose="00000400000000000000" pitchFamily="2" charset="-78"/>
              </a:rPr>
              <a:t>شیری </a:t>
            </a:r>
            <a:r>
              <a:rPr lang="fa-IR" sz="3600" dirty="0">
                <a:solidFill>
                  <a:schemeClr val="tx1"/>
                </a:solidFill>
                <a:cs typeface="2  Mitra" panose="00000400000000000000" pitchFamily="2" charset="-78"/>
              </a:rPr>
              <a:t>را شرح دهید.</a:t>
            </a:r>
          </a:p>
          <a:p>
            <a:pPr algn="just" rtl="1"/>
            <a:r>
              <a:rPr lang="fa-IR" sz="3600" dirty="0">
                <a:solidFill>
                  <a:schemeClr val="tx1"/>
                </a:solidFill>
                <a:cs typeface="2  Mitra" panose="00000400000000000000" pitchFamily="2" charset="-78"/>
              </a:rPr>
              <a:t>5- دندان 6 سالگی و اهمیت آن را بیان کنید.</a:t>
            </a:r>
            <a:endParaRPr lang="en-US" sz="36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endParaRPr lang="fa-IR" b="1" dirty="0">
              <a:solidFill>
                <a:srgbClr val="0070C0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7932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14250" y="1321725"/>
            <a:ext cx="8277224" cy="5257800"/>
          </a:xfrm>
        </p:spPr>
        <p:txBody>
          <a:bodyPr rtlCol="0">
            <a:normAutofit lnSpcReduction="10000"/>
          </a:bodyPr>
          <a:lstStyle/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3200" b="1" dirty="0" smtClean="0">
                <a:solidFill>
                  <a:srgbClr val="CC00FF"/>
                </a:solidFill>
                <a:ea typeface="+mj-ea"/>
                <a:cs typeface="2  Mitra" panose="00000400000000000000" pitchFamily="2" charset="-78"/>
              </a:rPr>
              <a:t>دهان</a:t>
            </a: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 به عنوان اولین بخش دستگاه گوارش، از لبها شروع شده و به حلق منتهی می گردد.</a:t>
            </a:r>
          </a:p>
          <a:p>
            <a:pPr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ea typeface="+mj-ea"/>
                <a:cs typeface="2  Mitra" panose="00000400000000000000" pitchFamily="2" charset="-78"/>
              </a:rPr>
              <a:t>در دهان دو فک وجود دارد: 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32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فک بالا </a:t>
            </a:r>
            <a:r>
              <a:rPr lang="fa-IR" altLang="en-US" sz="32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ثابت </a:t>
            </a: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است و حرکت نمی کند </a:t>
            </a:r>
            <a:r>
              <a:rPr lang="fa-IR" altLang="en-US" sz="32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و فک پایین </a:t>
            </a:r>
            <a:r>
              <a:rPr lang="fa-IR" altLang="en-US" sz="32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حرکت دارد </a:t>
            </a: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و عمل باز و بسته شدن دهان را انجام می دهد.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b="1" dirty="0" smtClean="0">
                <a:ea typeface="+mj-ea"/>
                <a:cs typeface="2  Mitra" panose="00000400000000000000" pitchFamily="2" charset="-78"/>
              </a:rPr>
              <a:t>در داخل استخوان هر فک حفراتی وجود دارد که ریشه دندان ها در آن قرار می گیرد.</a:t>
            </a:r>
            <a:endParaRPr lang="en-US" altLang="en-US" sz="3200" b="1" dirty="0" smtClean="0">
              <a:solidFill>
                <a:schemeClr val="tx1"/>
              </a:solidFill>
              <a:ea typeface="+mj-ea"/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819400" y="4572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دهان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103863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371600"/>
            <a:ext cx="8048624" cy="5257800"/>
          </a:xfrm>
        </p:spPr>
        <p:txBody>
          <a:bodyPr rtlCol="0">
            <a:normAutofit fontScale="85000" lnSpcReduction="10000"/>
          </a:bodyPr>
          <a:lstStyle/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دندان ها هر یک با شکل ویژه خود به عمل جویدن کمک می کنند.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b="1" dirty="0" smtClean="0">
                <a:ea typeface="+mj-ea"/>
                <a:cs typeface="2  Mitra" panose="00000400000000000000" pitchFamily="2" charset="-78"/>
              </a:rPr>
              <a:t>اولین قدم در راه گوارش غذا، </a:t>
            </a:r>
            <a:r>
              <a:rPr lang="fa-IR" altLang="en-US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خرد کردن</a:t>
            </a:r>
            <a:r>
              <a:rPr lang="fa-IR" altLang="en-US" b="1" dirty="0" smtClean="0">
                <a:ea typeface="+mj-ea"/>
                <a:cs typeface="2  Mitra" panose="00000400000000000000" pitchFamily="2" charset="-78"/>
              </a:rPr>
              <a:t> و </a:t>
            </a:r>
            <a:r>
              <a:rPr lang="fa-IR" altLang="en-US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جویدن مواد غذایی</a:t>
            </a:r>
            <a:r>
              <a:rPr lang="fa-IR" altLang="en-US" b="1" dirty="0" smtClean="0">
                <a:ea typeface="+mj-ea"/>
                <a:cs typeface="2  Mitra" panose="00000400000000000000" pitchFamily="2" charset="-78"/>
              </a:rPr>
              <a:t> است که توسط دندان ها صورت می گیرد.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?"/>
              <a:defRPr/>
            </a:pPr>
            <a:r>
              <a:rPr lang="fa-IR" altLang="en-US" sz="32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دندان های پیش(ثنایا) </a:t>
            </a: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برای </a:t>
            </a:r>
            <a:r>
              <a:rPr lang="fa-IR" altLang="en-US" sz="3200" b="1" dirty="0" smtClean="0">
                <a:solidFill>
                  <a:srgbClr val="00B050"/>
                </a:solidFill>
                <a:ea typeface="+mj-ea"/>
                <a:cs typeface="2  Mitra" panose="00000400000000000000" pitchFamily="2" charset="-78"/>
              </a:rPr>
              <a:t>بریدن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?"/>
              <a:defRPr/>
            </a:pPr>
            <a:r>
              <a:rPr lang="fa-IR" altLang="en-US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دندان های نیش </a:t>
            </a:r>
            <a:r>
              <a:rPr lang="fa-IR" altLang="en-US" b="1" dirty="0" smtClean="0">
                <a:ea typeface="+mj-ea"/>
                <a:cs typeface="2  Mitra" panose="00000400000000000000" pitchFamily="2" charset="-78"/>
              </a:rPr>
              <a:t>برای </a:t>
            </a:r>
            <a:r>
              <a:rPr lang="fa-IR" altLang="en-US" b="1" dirty="0" smtClean="0">
                <a:solidFill>
                  <a:srgbClr val="00B050"/>
                </a:solidFill>
                <a:ea typeface="+mj-ea"/>
                <a:cs typeface="2  Mitra" panose="00000400000000000000" pitchFamily="2" charset="-78"/>
              </a:rPr>
              <a:t>پاره کردن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?"/>
              <a:defRPr/>
            </a:pPr>
            <a:r>
              <a:rPr lang="fa-IR" altLang="en-US" sz="32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دندان های آسیا </a:t>
            </a: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برای </a:t>
            </a:r>
            <a:r>
              <a:rPr lang="fa-IR" altLang="en-US" sz="3200" b="1" dirty="0" smtClean="0">
                <a:solidFill>
                  <a:srgbClr val="00B050"/>
                </a:solidFill>
                <a:ea typeface="+mj-ea"/>
                <a:cs typeface="2  Mitra" panose="00000400000000000000" pitchFamily="2" charset="-78"/>
              </a:rPr>
              <a:t>خرد و نرم کردن 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32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لقمه غذا شکل گرفته اند.</a:t>
            </a:r>
            <a:endParaRPr lang="en-US" altLang="en-US" sz="3200" b="1" dirty="0" smtClean="0">
              <a:solidFill>
                <a:schemeClr val="tx1"/>
              </a:solidFill>
              <a:ea typeface="+mj-ea"/>
              <a:cs typeface="2 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10000"/>
            <a:ext cx="2743200" cy="2590800"/>
          </a:xfrm>
          <a:prstGeom prst="rect">
            <a:avLst/>
          </a:prstGeom>
          <a:ln w="88900" cap="sq" cmpd="thickThin">
            <a:solidFill>
              <a:srgbClr val="FF9900"/>
            </a:solidFill>
            <a:prstDash val="solid"/>
            <a:miter lim="800000"/>
          </a:ln>
          <a:effectLst/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1926000" y="389468"/>
            <a:ext cx="5292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وظايف اختصاصي دندان ها 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2513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 txBox="1">
            <a:spLocks/>
          </p:cNvSpPr>
          <p:nvPr/>
        </p:nvSpPr>
        <p:spPr>
          <a:xfrm>
            <a:off x="2284928" y="299571"/>
            <a:ext cx="45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سطوح مختلف دندان ها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6" name="Rectangle 9"/>
          <p:cNvSpPr txBox="1">
            <a:spLocks noChangeArrowheads="1"/>
          </p:cNvSpPr>
          <p:nvPr/>
        </p:nvSpPr>
        <p:spPr>
          <a:xfrm>
            <a:off x="3352800" y="1487544"/>
            <a:ext cx="5597525" cy="803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  <a:defRPr/>
            </a:pPr>
            <a:r>
              <a:rPr lang="fa-IR" altLang="en-US" sz="3600" dirty="0" smtClean="0">
                <a:solidFill>
                  <a:srgbClr val="FA00A7"/>
                </a:solidFill>
                <a:ea typeface="+mj-ea"/>
                <a:cs typeface="2  Titr" panose="00000700000000000000" pitchFamily="2" charset="-78"/>
              </a:rPr>
              <a:t>هر دندان داراي 4 سطح است</a:t>
            </a:r>
            <a:endParaRPr lang="en-US" altLang="en-US" sz="3600" dirty="0">
              <a:solidFill>
                <a:srgbClr val="FA00A7"/>
              </a:solidFill>
              <a:ea typeface="+mj-ea"/>
              <a:cs typeface="2  Titr" panose="00000700000000000000" pitchFamily="2" charset="-78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890247" y="2743200"/>
            <a:ext cx="3789362" cy="324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>
            <a:normAutofit lnSpcReduction="10000"/>
          </a:bodyPr>
          <a:lstStyle>
            <a:lvl1pPr algn="r" rtl="1">
              <a:spcBef>
                <a:spcPct val="20000"/>
              </a:spcBef>
              <a:buClr>
                <a:schemeClr val="tx2"/>
              </a:buClr>
              <a:buSzPct val="90000"/>
              <a:buFont typeface="Wingdings" panose="05000000000000000000" pitchFamily="2" charset="2"/>
              <a:buChar char="Ú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Clr>
                <a:srgbClr val="FF9900"/>
              </a:buClr>
              <a:buSzPct val="110000"/>
              <a:buFont typeface="Wingdings" panose="05000000000000000000" pitchFamily="2" charset="2"/>
              <a:buChar char=""/>
              <a:defRPr/>
            </a:pPr>
            <a:r>
              <a:rPr lang="fa-IR" altLang="en-US" b="1" dirty="0" smtClean="0">
                <a:latin typeface="+mn-lt"/>
                <a:cs typeface="2  Mitra" pitchFamily="2" charset="-78"/>
              </a:rPr>
              <a:t> سطح </a:t>
            </a:r>
            <a:r>
              <a:rPr lang="fa-IR" altLang="en-US" b="1" dirty="0">
                <a:latin typeface="+mn-lt"/>
                <a:cs typeface="2  Mitra" pitchFamily="2" charset="-78"/>
              </a:rPr>
              <a:t>خارجي </a:t>
            </a:r>
            <a:endParaRPr lang="en-US" altLang="en-US" b="1" dirty="0" smtClean="0">
              <a:latin typeface="+mn-lt"/>
              <a:cs typeface="2  Mitra" pitchFamily="2" charset="-78"/>
            </a:endParaRPr>
          </a:p>
          <a:p>
            <a:pPr eaLnBrk="1" hangingPunct="1">
              <a:lnSpc>
                <a:spcPct val="150000"/>
              </a:lnSpc>
              <a:buClr>
                <a:srgbClr val="FF9900"/>
              </a:buClr>
              <a:buSzPct val="110000"/>
              <a:buFont typeface="Wingdings" panose="05000000000000000000" pitchFamily="2" charset="2"/>
              <a:buChar char=""/>
              <a:defRPr/>
            </a:pPr>
            <a:r>
              <a:rPr lang="fa-IR" altLang="en-US" b="1" dirty="0" smtClean="0">
                <a:latin typeface="+mn-lt"/>
                <a:cs typeface="2  Mitra" pitchFamily="2" charset="-78"/>
              </a:rPr>
              <a:t> سطح داخلي</a:t>
            </a:r>
            <a:endParaRPr lang="en-US" altLang="en-US" b="1" dirty="0" smtClean="0">
              <a:latin typeface="+mn-lt"/>
              <a:cs typeface="2  Mitra" pitchFamily="2" charset="-78"/>
            </a:endParaRPr>
          </a:p>
          <a:p>
            <a:pPr eaLnBrk="1" hangingPunct="1">
              <a:lnSpc>
                <a:spcPct val="150000"/>
              </a:lnSpc>
              <a:buClr>
                <a:srgbClr val="FF9900"/>
              </a:buClr>
              <a:buSzPct val="110000"/>
              <a:buFont typeface="Wingdings" panose="05000000000000000000" pitchFamily="2" charset="2"/>
              <a:buChar char=""/>
              <a:defRPr/>
            </a:pPr>
            <a:r>
              <a:rPr lang="fa-IR" altLang="en-US" b="1" dirty="0" smtClean="0">
                <a:latin typeface="+mn-lt"/>
                <a:cs typeface="2  Mitra" pitchFamily="2" charset="-78"/>
              </a:rPr>
              <a:t> سطح </a:t>
            </a:r>
            <a:r>
              <a:rPr lang="fa-IR" altLang="en-US" b="1" dirty="0">
                <a:latin typeface="+mn-lt"/>
                <a:cs typeface="2  Mitra" pitchFamily="2" charset="-78"/>
              </a:rPr>
              <a:t>جونده </a:t>
            </a:r>
            <a:endParaRPr lang="en-US" altLang="en-US" b="1" dirty="0" smtClean="0">
              <a:latin typeface="+mn-lt"/>
              <a:cs typeface="2  Mitra" pitchFamily="2" charset="-78"/>
            </a:endParaRPr>
          </a:p>
          <a:p>
            <a:pPr eaLnBrk="1" hangingPunct="1">
              <a:lnSpc>
                <a:spcPct val="150000"/>
              </a:lnSpc>
              <a:buClr>
                <a:srgbClr val="FF9900"/>
              </a:buClr>
              <a:buSzPct val="110000"/>
              <a:buFont typeface="Wingdings" panose="05000000000000000000" pitchFamily="2" charset="2"/>
              <a:buChar char=""/>
              <a:defRPr/>
            </a:pPr>
            <a:r>
              <a:rPr lang="fa-IR" altLang="en-US" b="1" dirty="0" smtClean="0">
                <a:latin typeface="+mn-lt"/>
                <a:cs typeface="2  Mitra" pitchFamily="2" charset="-78"/>
              </a:rPr>
              <a:t> سطوح </a:t>
            </a:r>
            <a:r>
              <a:rPr lang="fa-IR" altLang="en-US" b="1" dirty="0">
                <a:latin typeface="+mn-lt"/>
                <a:cs typeface="2  Mitra" pitchFamily="2" charset="-78"/>
              </a:rPr>
              <a:t>بين دنداني</a:t>
            </a:r>
            <a:endParaRPr lang="en-US" altLang="en-US" b="1" dirty="0">
              <a:latin typeface="+mn-lt"/>
              <a:cs typeface="2  Mitra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12" y="2408027"/>
            <a:ext cx="4086225" cy="378210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406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3825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3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هر دندان از دو قسمت تشکیل شده است:</a:t>
            </a:r>
          </a:p>
          <a:p>
            <a:pPr algn="ctr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Blip>
                <a:blip r:embed="rId2"/>
              </a:buBlip>
              <a:defRPr/>
            </a:pPr>
            <a:r>
              <a:rPr lang="fa-IR" altLang="en-US" sz="36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تاج و ریشه</a:t>
            </a:r>
          </a:p>
          <a:p>
            <a:pPr marL="0" indent="0" algn="ctr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endParaRPr lang="fa-IR" altLang="en-US" sz="3600" b="1" dirty="0" smtClean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تاج</a:t>
            </a:r>
            <a:r>
              <a:rPr lang="fa-IR" altLang="en-US" b="1" dirty="0" smtClean="0">
                <a:cs typeface="2  Mitra" panose="00000400000000000000" pitchFamily="2" charset="-78"/>
              </a:rPr>
              <a:t> قسمتی از دندان است که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</a:t>
            </a:r>
            <a:r>
              <a:rPr lang="fa-IR" altLang="en-US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در دهان دیده می شود.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ریشه </a:t>
            </a:r>
            <a:r>
              <a:rPr lang="fa-IR" altLang="en-US" b="1" dirty="0" smtClean="0">
                <a:cs typeface="2  Mitra" panose="00000400000000000000" pitchFamily="2" charset="-78"/>
              </a:rPr>
              <a:t>قسمتی از دندان است که در </a:t>
            </a:r>
            <a:r>
              <a:rPr lang="fa-IR" altLang="en-US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داخل استخوان فک قرار دارد.</a:t>
            </a:r>
            <a:endParaRPr lang="fa-IR" altLang="en-US" sz="3200" b="1" dirty="0">
              <a:solidFill>
                <a:srgbClr val="C00000"/>
              </a:solidFill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  <a:defRPr/>
            </a:pPr>
            <a:endParaRPr lang="en-US" altLang="en-US" sz="32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772000" y="389612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ساختمان دندان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483824"/>
            <a:ext cx="2209800" cy="255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19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520171" y="1325333"/>
            <a:ext cx="8229600" cy="1206200"/>
          </a:xfrm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از خارج به داخل سه لایه وجود دارد: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endParaRPr lang="en-US" altLang="en-US" sz="3600" b="1" dirty="0" smtClean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514600" y="419444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تاج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114600" y="2590799"/>
            <a:ext cx="2357638" cy="294322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3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مینای دندان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3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عاج دندان 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3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مغز دندان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endParaRPr lang="en-US" altLang="en-US" b="1" dirty="0" smtClean="0">
              <a:cs typeface="2  Mitra" panose="00000400000000000000" pitchFamily="2" charset="-78"/>
            </a:endParaRPr>
          </a:p>
        </p:txBody>
      </p:sp>
      <p:pic>
        <p:nvPicPr>
          <p:cNvPr id="6" name="Picture 2" descr="img/daneshnameh_up/d/d8/tooth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71" y="2531533"/>
            <a:ext cx="4724400" cy="37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855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cs typeface="2  Mitra" panose="00000400000000000000" pitchFamily="2" charset="-78"/>
              </a:rPr>
              <a:t> قسمتی از </a:t>
            </a: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تاج دندان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که در دهان قابل مشاهده است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مینا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 نامیده می شود.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cs typeface="2  Mitra" panose="00000400000000000000" pitchFamily="2" charset="-78"/>
              </a:rPr>
              <a:t>سایر لایه های تاج در زیر مینا قرار دارد.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سخت ترین بافت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ساخته شده در بدن انسان است.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cs typeface="2  Mitra" panose="00000400000000000000" pitchFamily="2" charset="-78"/>
              </a:rPr>
              <a:t>اگر این لایه به هر علتی مثل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پوسیدگی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یا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ضربه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 از بین برود، دندان 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آسیب پذیر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می شود.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endParaRPr lang="fa-IR" altLang="en-US" sz="4000" b="1" dirty="0" smtClean="0"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endParaRPr lang="en-US" altLang="en-US" sz="3600" b="1" dirty="0" smtClean="0"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590800" y="3810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مینای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960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8001000" cy="4525963"/>
          </a:xfrm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عاج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لایه ای است به </a:t>
            </a: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رنگ زرد روشن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که در 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زیر مینا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 قرار گرفته و 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استحکام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 آن از 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مینا کمتر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است و بر خلاف مینا </a:t>
            </a:r>
            <a:r>
              <a:rPr lang="fa-IR" altLang="en-US" sz="40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بافتی زنده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بوده و در مقابل </a:t>
            </a: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تحریکات حساسیت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نشان می دهد.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514600" y="4572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عاج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449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25035"/>
            <a:ext cx="8336329" cy="1670566"/>
          </a:xfrm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altLang="en-US" b="1" dirty="0" smtClean="0">
                <a:cs typeface="2  Mitra" panose="00000400000000000000" pitchFamily="2" charset="-78"/>
              </a:rPr>
              <a:t>در هر دندان در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زیر لایه عاج</a:t>
            </a:r>
            <a:r>
              <a:rPr lang="fa-IR" altLang="en-US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مغز دندان</a:t>
            </a:r>
            <a:r>
              <a:rPr lang="fa-IR" altLang="en-US" b="1" dirty="0" smtClean="0">
                <a:cs typeface="2  Mitra" panose="00000400000000000000" pitchFamily="2" charset="-78"/>
              </a:rPr>
              <a:t> قرار گرفته است که </a:t>
            </a:r>
            <a:r>
              <a:rPr lang="fa-IR" altLang="en-US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حاوی</a:t>
            </a:r>
            <a:r>
              <a:rPr lang="fa-IR" altLang="en-US" b="1" dirty="0" smtClean="0">
                <a:cs typeface="2  Mitra" panose="00000400000000000000" pitchFamily="2" charset="-78"/>
              </a:rPr>
              <a:t> </a:t>
            </a:r>
            <a:r>
              <a:rPr lang="fa-IR" altLang="en-US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رگ های خونی و اعصاب </a:t>
            </a:r>
            <a:r>
              <a:rPr lang="fa-IR" altLang="en-US" b="1" dirty="0" smtClean="0">
                <a:cs typeface="2  Mitra" panose="00000400000000000000" pitchFamily="2" charset="-78"/>
              </a:rPr>
              <a:t>می باشد.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84929" y="233665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مغزدندان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533400" y="3850838"/>
            <a:ext cx="8089212" cy="2590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ریشه دندان </a:t>
            </a:r>
            <a:r>
              <a:rPr lang="fa-IR" altLang="en-US" b="1" dirty="0" smtClean="0">
                <a:cs typeface="2  Mitra" panose="00000400000000000000" pitchFamily="2" charset="-78"/>
              </a:rPr>
              <a:t>نیز از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سه لایه </a:t>
            </a:r>
            <a:r>
              <a:rPr lang="fa-IR" altLang="en-US" b="1" dirty="0" smtClean="0">
                <a:cs typeface="2  Mitra" panose="00000400000000000000" pitchFamily="2" charset="-78"/>
              </a:rPr>
              <a:t>تشکیل می شود که به ترتیب از خارج به داخل عبارتند از: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سمان، عاج و مغز دندان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684929" y="3128016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ریشه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04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17075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cs typeface="2  Mitra" panose="00000400000000000000" pitchFamily="2" charset="-78"/>
              </a:rPr>
              <a:t>لایه ای است که در </a:t>
            </a: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سطح خارجی ریشه دندان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قرار دارد و لذا در دهان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قابل مشاهده نمی باشد.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endParaRPr lang="fa-IR" altLang="en-US" sz="4000" b="1" dirty="0">
              <a:solidFill>
                <a:srgbClr val="00B050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* نکته: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لایه های 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عاج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و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مغز دندان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در ریشه ادامه لایه های مشابه در تاج دندان است.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590800" y="3810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سمان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1000" y="2295700"/>
            <a:ext cx="13716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05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70000" lnSpcReduction="20000"/>
          </a:bodyPr>
          <a:lstStyle/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cs typeface="2  Mitra" panose="00000400000000000000" pitchFamily="2" charset="-78"/>
              </a:rPr>
              <a:t>دندان ها توسط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الیافی به استخوان فک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چسبیده اند.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استخوان فک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توسط </a:t>
            </a:r>
            <a:r>
              <a:rPr lang="fa-IR" altLang="en-US" sz="40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لثه پوشیده شده </a:t>
            </a: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است.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به مجموع لثه و استخوان و الیافی که دندان را در استخوان نگه داشته اند، </a:t>
            </a:r>
            <a:r>
              <a:rPr lang="fa-IR" altLang="en-US" sz="40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بافت های نگهدارنده دندان </a:t>
            </a:r>
            <a:r>
              <a:rPr lang="fa-IR" altLang="en-US" sz="4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گفته می شود.</a:t>
            </a: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endParaRPr lang="fa-IR" altLang="en-US" sz="3100" b="1" dirty="0">
              <a:solidFill>
                <a:srgbClr val="00B050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40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* نکته: </a:t>
            </a:r>
            <a:r>
              <a:rPr lang="fa-IR" altLang="en-US" sz="4000" b="1" dirty="0" smtClean="0">
                <a:cs typeface="2  Mitra" panose="00000400000000000000" pitchFamily="2" charset="-78"/>
              </a:rPr>
              <a:t>در یک دهان سالم، تنها چیزی که قابل مشاهده است لثه و مجموع تاج دندان هاست.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286000" y="381000"/>
            <a:ext cx="442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بافت نگهدارنده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1350" y="1230285"/>
            <a:ext cx="1681162" cy="189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1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3810000" y="1828800"/>
            <a:ext cx="4455739" cy="3810000"/>
          </a:xfrm>
        </p:spPr>
        <p:txBody>
          <a:bodyPr>
            <a:normAutofit/>
          </a:bodyPr>
          <a:lstStyle/>
          <a:p>
            <a:pPr marL="0" indent="0" algn="ctr" rtl="1" eaLnBrk="1" hangingPunct="1">
              <a:lnSpc>
                <a:spcPct val="200000"/>
              </a:lnSpc>
              <a:buNone/>
            </a:pPr>
            <a:r>
              <a:rPr lang="fa-IR" altLang="en-US" sz="3200" b="1" dirty="0" smtClean="0">
                <a:solidFill>
                  <a:srgbClr val="333300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دوره دندان شيري</a:t>
            </a:r>
          </a:p>
          <a:p>
            <a:pPr marL="0" indent="0" algn="ctr" rtl="1" eaLnBrk="1" hangingPunct="1">
              <a:lnSpc>
                <a:spcPct val="200000"/>
              </a:lnSpc>
              <a:buNone/>
            </a:pP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دوره دندان مخلوط</a:t>
            </a:r>
          </a:p>
          <a:p>
            <a:pPr marL="0" indent="0" algn="ctr" rtl="1" eaLnBrk="1" hangingPunct="1">
              <a:lnSpc>
                <a:spcPct val="200000"/>
              </a:lnSpc>
              <a:buNone/>
            </a:pP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دوره دندان دا</a:t>
            </a:r>
            <a:r>
              <a:rPr lang="ar-SA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ئ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مي</a:t>
            </a:r>
            <a:endParaRPr lang="en-US" altLang="en-US" sz="32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590800" y="4572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دوره هاي دنداني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" y="2057400"/>
            <a:ext cx="3048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  <a:defRPr/>
            </a:pP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  زمان رويش اولین دندان شیری: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حدود 6 ماه</a:t>
            </a:r>
            <a:r>
              <a:rPr lang="ar-SA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گ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ي</a:t>
            </a:r>
          </a:p>
          <a:p>
            <a:pPr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  <a:defRPr/>
            </a:pP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  زمان تكميل: </a:t>
            </a:r>
            <a:r>
              <a:rPr lang="fa-IR" altLang="en-US" b="1" dirty="0" smtClean="0">
                <a:cs typeface="2  Mitra" panose="00000400000000000000" pitchFamily="2" charset="-78"/>
              </a:rPr>
              <a:t>2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تا 2.5 سال</a:t>
            </a:r>
            <a:r>
              <a:rPr lang="ar-SA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گ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ي</a:t>
            </a:r>
          </a:p>
          <a:p>
            <a:pPr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  <a:defRPr/>
            </a:pP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  تعداد كل دندانهای شیری: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20عدد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(در هر نیم فک 5 دندان)</a:t>
            </a:r>
          </a:p>
          <a:p>
            <a:pPr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  <a:defRPr/>
            </a:pP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*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چنان چه رویش هر دندان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6 تا 9 ماه 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به تأخیر بیفتد برای بررسی بیشتر باید به دندانپزشک مراجعه شود.</a:t>
            </a:r>
            <a:endParaRPr lang="fa-IR" altLang="en-US" sz="3200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16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  <a:defRPr/>
            </a:pPr>
            <a:endParaRPr lang="en-US" altLang="en-US" sz="32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772000" y="3810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دندان شيري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707134"/>
            <a:ext cx="2099737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40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8190345"/>
              </p:ext>
            </p:extLst>
          </p:nvPr>
        </p:nvGraphicFramePr>
        <p:xfrm>
          <a:off x="381000" y="1371601"/>
          <a:ext cx="8369298" cy="50292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394883"/>
                <a:gridCol w="1394883"/>
                <a:gridCol w="1394883"/>
                <a:gridCol w="1394883"/>
                <a:gridCol w="1394883"/>
                <a:gridCol w="1394883"/>
              </a:tblGrid>
              <a:tr h="1317713">
                <a:tc gridSpan="6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4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نام </a:t>
                      </a:r>
                      <a:r>
                        <a:rPr kumimoji="0" lang="fa-IR" sz="4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دندانها</a:t>
                      </a:r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         </a:t>
                      </a:r>
                      <a:r>
                        <a:rPr kumimoji="0" lang="en-US" sz="4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( A – B – D – C – E )</a:t>
                      </a:r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187699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آسياي دوم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E</a:t>
                      </a:r>
                    </a:p>
                  </a:txBody>
                  <a:tcPr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آسياي اول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D</a:t>
                      </a:r>
                    </a:p>
                  </a:txBody>
                  <a:tcPr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نيش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C</a:t>
                      </a:r>
                    </a:p>
                  </a:txBody>
                  <a:tcPr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پيش طرفي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B</a:t>
                      </a:r>
                    </a:p>
                  </a:txBody>
                  <a:tcPr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پيش مياني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A</a:t>
                      </a:r>
                    </a:p>
                  </a:txBody>
                  <a:tcPr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دندانها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فک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261894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 33-25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19-13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22-16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13-9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12 – 8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فك بالا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</a:tr>
              <a:tr h="1261894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31-23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18-14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 23-17 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16-10 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10 – 6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ماهگي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فك پائين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4" name="Title 3"/>
          <p:cNvSpPr txBox="1">
            <a:spLocks/>
          </p:cNvSpPr>
          <p:nvPr/>
        </p:nvSpPr>
        <p:spPr>
          <a:xfrm>
            <a:off x="1430862" y="351034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زمان </a:t>
            </a: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رويش دندانهای شيري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7" name="Line 43"/>
          <p:cNvSpPr>
            <a:spLocks noChangeShapeType="1"/>
          </p:cNvSpPr>
          <p:nvPr/>
        </p:nvSpPr>
        <p:spPr bwMode="auto">
          <a:xfrm>
            <a:off x="1905000" y="2286000"/>
            <a:ext cx="4038600" cy="0"/>
          </a:xfrm>
          <a:prstGeom prst="line">
            <a:avLst/>
          </a:prstGeom>
          <a:noFill/>
          <a:ln w="76200">
            <a:solidFill>
              <a:srgbClr val="6666FF"/>
            </a:solidFill>
            <a:round/>
            <a:headEnd type="oval" w="med" len="med"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7391400" y="2819400"/>
            <a:ext cx="1295400" cy="99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771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481669"/>
            <a:ext cx="8153400" cy="4525963"/>
          </a:xfrm>
        </p:spPr>
        <p:txBody>
          <a:bodyPr>
            <a:normAutofit lnSpcReduction="10000"/>
          </a:bodyPr>
          <a:lstStyle/>
          <a:p>
            <a:pPr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3200" b="1" dirty="0" smtClean="0">
                <a:solidFill>
                  <a:srgbClr val="800000"/>
                </a:solidFill>
                <a:cs typeface="2  Mitra" panose="00000400000000000000" pitchFamily="2" charset="-78"/>
              </a:rPr>
              <a:t> دوره ای است که دندان های شیری به تدریج جای خود را به دندان های دا</a:t>
            </a:r>
            <a:r>
              <a:rPr lang="fa-IR" altLang="en-US" b="1" dirty="0">
                <a:solidFill>
                  <a:srgbClr val="800000"/>
                </a:solidFill>
                <a:cs typeface="2  Mitra" panose="00000400000000000000" pitchFamily="2" charset="-78"/>
              </a:rPr>
              <a:t>ئ</a:t>
            </a:r>
            <a:r>
              <a:rPr lang="fa-IR" altLang="en-US" sz="3200" b="1" dirty="0" smtClean="0">
                <a:solidFill>
                  <a:srgbClr val="800000"/>
                </a:solidFill>
                <a:cs typeface="2  Mitra" panose="00000400000000000000" pitchFamily="2" charset="-78"/>
              </a:rPr>
              <a:t>می می دهند. دندانهای شیری لق شده، افتاده و دندان دائمی جایگزین آنها رویش می یابند. </a:t>
            </a:r>
          </a:p>
          <a:p>
            <a:pPr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3200" b="1" dirty="0" smtClean="0">
                <a:solidFill>
                  <a:srgbClr val="800000"/>
                </a:solidFill>
                <a:cs typeface="2  Mitra" panose="00000400000000000000" pitchFamily="2" charset="-78"/>
              </a:rPr>
              <a:t> در این دوران در دهان کودک مخلوطی از دندان های شیری و دائمی دیده می شود.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810929" y="397933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دندان مختلط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841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168401"/>
            <a:ext cx="8610600" cy="5334000"/>
          </a:xfrm>
        </p:spPr>
        <p:txBody>
          <a:bodyPr>
            <a:normAutofit fontScale="92500" lnSpcReduction="20000"/>
          </a:bodyPr>
          <a:lstStyle/>
          <a:p>
            <a:pPr algn="r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  زمان رويش اولین دندان دائمی: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حدود 6 سال</a:t>
            </a:r>
            <a:r>
              <a:rPr lang="ar-SA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گ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ي </a:t>
            </a:r>
          </a:p>
          <a:p>
            <a:pPr algn="r" rtl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  زمان </a:t>
            </a:r>
            <a:r>
              <a:rPr lang="fa-IR" altLang="en-US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تكميل (</a:t>
            </a:r>
            <a:r>
              <a:rPr lang="fa-IR" altLang="en-US" b="1" dirty="0">
                <a:solidFill>
                  <a:srgbClr val="C00000"/>
                </a:solidFill>
                <a:cs typeface="2  Mitra" panose="00000400000000000000" pitchFamily="2" charset="-78"/>
              </a:rPr>
              <a:t>به جز دندان </a:t>
            </a:r>
            <a:r>
              <a:rPr lang="fa-IR" altLang="en-US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عقل): </a:t>
            </a:r>
            <a:r>
              <a:rPr lang="fa-IR" altLang="en-US" b="1" dirty="0" smtClean="0">
                <a:cs typeface="2  Mitra" panose="00000400000000000000" pitchFamily="2" charset="-78"/>
              </a:rPr>
              <a:t>حدود</a:t>
            </a:r>
            <a:r>
              <a:rPr lang="fa-IR" altLang="en-US" sz="3200" b="1" dirty="0" smtClean="0"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12 الي 13 سال</a:t>
            </a:r>
            <a:r>
              <a:rPr lang="ar-SA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گ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ي</a:t>
            </a: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  </a:t>
            </a:r>
          </a:p>
          <a:p>
            <a:pPr algn="r" rtl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32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تعداد كل دندانهای دائمی ( با در نظر گرفتن دندان های عقل):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32 عدد، (در هر نیم فک 8 دندان)</a:t>
            </a:r>
          </a:p>
          <a:p>
            <a:pPr algn="r" rtl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از حدود </a:t>
            </a:r>
            <a:r>
              <a:rPr lang="fa-IR" altLang="en-US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5.5 تا 12 سالگی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به تدریج دندانهای </a:t>
            </a:r>
            <a:r>
              <a:rPr lang="fa-IR" altLang="en-US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شیری لق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می شود و می افتند.</a:t>
            </a:r>
          </a:p>
          <a:p>
            <a:pPr algn="r" rtl="1">
              <a:lnSpc>
                <a:spcPct val="150000"/>
              </a:lnSpc>
              <a:buClr>
                <a:srgbClr val="00B050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معمولا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2 تا 6 ماه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پس از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افتادن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هر دندان شیری،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دندان دائمی 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جانشین رویش می یابد و تا پایان عمر در دهان باقی می ماند. </a:t>
            </a:r>
            <a:endParaRPr lang="en-US" altLang="en-US" sz="3200" b="1" dirty="0" smtClean="0">
              <a:solidFill>
                <a:srgbClr val="0070C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514600" y="3048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دندان دائمي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" y="527643"/>
            <a:ext cx="1343025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723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7494241"/>
              </p:ext>
            </p:extLst>
          </p:nvPr>
        </p:nvGraphicFramePr>
        <p:xfrm>
          <a:off x="152397" y="1371600"/>
          <a:ext cx="8610606" cy="518159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956734"/>
                <a:gridCol w="956734"/>
                <a:gridCol w="956734"/>
                <a:gridCol w="956734"/>
                <a:gridCol w="956734"/>
                <a:gridCol w="956734"/>
                <a:gridCol w="956734"/>
                <a:gridCol w="999065"/>
                <a:gridCol w="914403"/>
              </a:tblGrid>
              <a:tr h="1382237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آسياي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سوم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(عقل)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آسياي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دوم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7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آسياي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اول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6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آسياي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كوچك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5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آسياي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كوچك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4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نيش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a-IR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3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پيش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طرفي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2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پيش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مياني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+mn-ea"/>
                          <a:cs typeface="2  Mitra" panose="00000400000000000000" pitchFamily="2" charset="-78"/>
                        </a:rPr>
                        <a:t>1</a:t>
                      </a:r>
                      <a:endParaRPr kumimoji="0" lang="en-US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+mn-ea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دندان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فک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89968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 17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21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12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13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6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10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12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10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11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11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12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8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9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8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فك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بالا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</a:tr>
              <a:tr h="189968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21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11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13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6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11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12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10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12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9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10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8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6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7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سالگي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فك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پائين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marT="45719" marB="45719" anchor="ctr" horzOverflow="overflow"/>
                </a:tc>
              </a:tr>
            </a:tbl>
          </a:graphicData>
        </a:graphic>
      </p:graphicFrame>
      <p:sp>
        <p:nvSpPr>
          <p:cNvPr id="4" name="Title 3"/>
          <p:cNvSpPr txBox="1">
            <a:spLocks/>
          </p:cNvSpPr>
          <p:nvPr/>
        </p:nvSpPr>
        <p:spPr>
          <a:xfrm>
            <a:off x="1583273" y="334101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زمان </a:t>
            </a: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رويش دندانهای </a:t>
            </a: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دائمي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7848600" y="1347158"/>
            <a:ext cx="914404" cy="1396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4649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346844"/>
              </p:ext>
            </p:extLst>
          </p:nvPr>
        </p:nvGraphicFramePr>
        <p:xfrm>
          <a:off x="381000" y="1219200"/>
          <a:ext cx="8458200" cy="53340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819400"/>
                <a:gridCol w="2819400"/>
                <a:gridCol w="28194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دندان دائمی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دندان شیری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مشخصات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 </a:t>
                      </a: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بزرگ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کوچک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اندازه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كدر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روشن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رنگ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بلندتر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كوتاهتر(پيازي شكل)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تاج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گشادتر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تنگ تر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طوق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بزرگتر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كوچكتر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سطح جونده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پهن 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باريكتر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ريشه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ضخيم 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نازكتر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ضخامت مينا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ضخيم تر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نازكتر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ضخامت عاج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كوچكتر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وسيع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2  Mitra" panose="00000400000000000000" pitchFamily="2" charset="-78"/>
                        </a:rPr>
                        <a:t>مغز دندان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2  Mitra" panose="00000400000000000000" pitchFamily="2" charset="-78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4" name="Title 3"/>
          <p:cNvSpPr txBox="1">
            <a:spLocks/>
          </p:cNvSpPr>
          <p:nvPr/>
        </p:nvSpPr>
        <p:spPr>
          <a:xfrm>
            <a:off x="1498599" y="270934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تفاوت دندان شيري و دائمي 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93767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447799"/>
            <a:ext cx="7010400" cy="2438401"/>
          </a:xfrm>
        </p:spPr>
        <p:txBody>
          <a:bodyPr>
            <a:noAutofit/>
          </a:bodyPr>
          <a:lstStyle/>
          <a:p>
            <a:pPr marL="0" indent="0" algn="ctr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None/>
            </a:pP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در دهان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چهار نیم فک </a:t>
            </a: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داریم:</a:t>
            </a:r>
          </a:p>
          <a:p>
            <a:pPr marL="0" indent="0" algn="just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None/>
            </a:pPr>
            <a:r>
              <a:rPr lang="fa-IR" altLang="en-US" b="1" dirty="0" smtClean="0">
                <a:cs typeface="2  Mitra" panose="00000400000000000000" pitchFamily="2" charset="-78"/>
              </a:rPr>
              <a:t>نیمه </a:t>
            </a:r>
            <a:r>
              <a:rPr lang="fa-IR" altLang="en-US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چپ</a:t>
            </a:r>
            <a:r>
              <a:rPr lang="fa-IR" altLang="en-US" b="1" dirty="0" smtClean="0">
                <a:cs typeface="2  Mitra" panose="00000400000000000000" pitchFamily="2" charset="-78"/>
              </a:rPr>
              <a:t> فک </a:t>
            </a:r>
            <a:r>
              <a:rPr lang="fa-IR" altLang="en-US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بالا</a:t>
            </a:r>
            <a:r>
              <a:rPr lang="fa-IR" altLang="en-US" b="1" dirty="0" smtClean="0">
                <a:cs typeface="2  Mitra" panose="00000400000000000000" pitchFamily="2" charset="-78"/>
              </a:rPr>
              <a:t>		نیمه</a:t>
            </a:r>
            <a:r>
              <a:rPr lang="fa-IR" altLang="en-US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راست </a:t>
            </a:r>
            <a:r>
              <a:rPr lang="fa-IR" altLang="en-US" b="1" dirty="0" smtClean="0">
                <a:cs typeface="2  Mitra" panose="00000400000000000000" pitchFamily="2" charset="-78"/>
              </a:rPr>
              <a:t>فک </a:t>
            </a:r>
            <a:r>
              <a:rPr lang="fa-IR" altLang="en-US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بال</a:t>
            </a:r>
            <a:r>
              <a:rPr lang="fa-IR" altLang="en-US" b="1" dirty="0" smtClean="0">
                <a:cs typeface="2  Mitra" panose="00000400000000000000" pitchFamily="2" charset="-78"/>
              </a:rPr>
              <a:t>ا</a:t>
            </a:r>
          </a:p>
          <a:p>
            <a:pPr marL="0" indent="0" algn="just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None/>
            </a:pP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نیمه </a:t>
            </a:r>
            <a:r>
              <a:rPr lang="fa-IR" altLang="en-US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چپ</a:t>
            </a: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فک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پایین</a:t>
            </a: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		نیمه </a:t>
            </a:r>
            <a:r>
              <a:rPr lang="fa-IR" altLang="en-US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راست</a:t>
            </a: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فک 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پایین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447463" y="457200"/>
            <a:ext cx="3816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نامگذاری دندان ها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930" y="4156799"/>
            <a:ext cx="4724400" cy="226907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144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 txBox="1">
            <a:spLocks/>
          </p:cNvSpPr>
          <p:nvPr/>
        </p:nvSpPr>
        <p:spPr>
          <a:xfrm>
            <a:off x="1676400" y="381000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600" b="1" dirty="0" smtClean="0">
                <a:solidFill>
                  <a:srgbClr val="FF0000"/>
                </a:solidFill>
                <a:cs typeface="2  Titr" pitchFamily="2" charset="-78"/>
              </a:rPr>
              <a:t>چارت ثبت دندان های دائمی</a:t>
            </a:r>
            <a:endParaRPr lang="fa-IR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7961089"/>
              </p:ext>
            </p:extLst>
          </p:nvPr>
        </p:nvGraphicFramePr>
        <p:xfrm>
          <a:off x="2159230" y="1303871"/>
          <a:ext cx="47520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/>
                <a:gridCol w="2376000"/>
              </a:tblGrid>
              <a:tr h="990000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راست فک بالا</a:t>
                      </a:r>
                    </a:p>
                    <a:p>
                      <a:pPr algn="ctr" rtl="1"/>
                      <a:endParaRPr lang="fa-IR" sz="8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r"/>
                      <a:r>
                        <a:rPr lang="fa-IR" altLang="en-US" sz="32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r>
                        <a:rPr lang="fa-IR" altLang="en-US" sz="3200" b="1" dirty="0" smtClean="0">
                          <a:solidFill>
                            <a:schemeClr val="tx1"/>
                          </a:solidFill>
                        </a:rPr>
                        <a:t>7654321 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a-IR" sz="2000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چپ فک بالا</a:t>
                      </a:r>
                    </a:p>
                    <a:p>
                      <a:pPr algn="ctr"/>
                      <a:endParaRPr lang="fa-IR" sz="8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l"/>
                      <a:r>
                        <a:rPr lang="fa-IR" altLang="en-US" sz="3200" b="1" dirty="0" smtClean="0">
                          <a:solidFill>
                            <a:schemeClr val="tx1"/>
                          </a:solidFill>
                        </a:rPr>
                        <a:t>1234567</a:t>
                      </a:r>
                      <a:r>
                        <a:rPr lang="fa-IR" altLang="en-US" sz="32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r>
                        <a:rPr lang="fa-IR" altLang="en-US" sz="24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0000">
                <a:tc>
                  <a:txBody>
                    <a:bodyPr/>
                    <a:lstStyle/>
                    <a:p>
                      <a:pPr algn="r"/>
                      <a:r>
                        <a:rPr lang="fa-IR" altLang="en-US" sz="32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r>
                        <a:rPr lang="fa-IR" altLang="en-US" sz="3200" b="1" dirty="0" smtClean="0"/>
                        <a:t>7654321 </a:t>
                      </a:r>
                      <a:endParaRPr lang="fa-IR" altLang="en-US" sz="2000" b="1" dirty="0" smtClean="0"/>
                    </a:p>
                    <a:p>
                      <a:pPr algn="r"/>
                      <a:endParaRPr lang="en-US" sz="800" dirty="0"/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altLang="en-US" sz="2000" b="1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راست فک پایین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a-IR" altLang="en-US" sz="3200" b="1" dirty="0" smtClean="0"/>
                        <a:t>1234567</a:t>
                      </a:r>
                      <a:r>
                        <a:rPr lang="fa-IR" altLang="en-US" sz="32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r>
                        <a:rPr lang="fa-IR" altLang="en-US" sz="3200" b="1" dirty="0" smtClean="0"/>
                        <a:t> </a:t>
                      </a:r>
                      <a:endParaRPr lang="fa-IR" altLang="en-US" sz="2000" b="1" dirty="0" smtClean="0"/>
                    </a:p>
                    <a:p>
                      <a:pPr algn="l"/>
                      <a:endParaRPr lang="en-US" sz="8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altLang="en-US" sz="2000" b="1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چپ فک پایین</a:t>
                      </a:r>
                      <a:endParaRPr lang="en-US" sz="20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3" name="Title 3"/>
          <p:cNvSpPr txBox="1">
            <a:spLocks/>
          </p:cNvSpPr>
          <p:nvPr/>
        </p:nvSpPr>
        <p:spPr>
          <a:xfrm>
            <a:off x="1753471" y="3481674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600" b="1" dirty="0" smtClean="0">
                <a:solidFill>
                  <a:srgbClr val="FF0000"/>
                </a:solidFill>
                <a:cs typeface="2  Titr" pitchFamily="2" charset="-78"/>
              </a:rPr>
              <a:t>چارت ثبت دندان های شیری</a:t>
            </a:r>
            <a:endParaRPr lang="fa-IR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25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4653195"/>
              </p:ext>
            </p:extLst>
          </p:nvPr>
        </p:nvGraphicFramePr>
        <p:xfrm>
          <a:off x="2159230" y="4367797"/>
          <a:ext cx="47520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/>
                <a:gridCol w="2376000"/>
              </a:tblGrid>
              <a:tr h="990000">
                <a:tc>
                  <a:txBody>
                    <a:bodyPr/>
                    <a:lstStyle/>
                    <a:p>
                      <a:pPr algn="r" rtl="1"/>
                      <a:r>
                        <a:rPr lang="fa-IR" sz="2000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راست فک بالا</a:t>
                      </a:r>
                    </a:p>
                    <a:p>
                      <a:pPr algn="ctr" rtl="1"/>
                      <a:endParaRPr lang="fa-IR" sz="8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r"/>
                      <a:r>
                        <a:rPr lang="en-US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EDCBA</a:t>
                      </a:r>
                      <a:r>
                        <a:rPr lang="fa-IR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a-IR" sz="2000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چپ فک بالا</a:t>
                      </a:r>
                    </a:p>
                    <a:p>
                      <a:pPr algn="ctr"/>
                      <a:endParaRPr lang="fa-IR" sz="800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ABCDE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90000">
                <a:tc>
                  <a:txBody>
                    <a:bodyPr/>
                    <a:lstStyle/>
                    <a:p>
                      <a:pPr algn="r"/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EDCBA</a:t>
                      </a:r>
                      <a:r>
                        <a:rPr kumimoji="0" lang="fa-IR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 </a:t>
                      </a:r>
                      <a:r>
                        <a:rPr lang="fa-IR" altLang="en-US" sz="3200" b="1" dirty="0" smtClean="0"/>
                        <a:t> </a:t>
                      </a:r>
                      <a:endParaRPr lang="fa-IR" altLang="en-US" sz="2000" b="1" dirty="0" smtClean="0"/>
                    </a:p>
                    <a:p>
                      <a:pPr algn="r"/>
                      <a:endParaRPr lang="en-US" sz="800" dirty="0"/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altLang="en-US" sz="2000" b="1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راست فک پایین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ABCDE</a:t>
                      </a:r>
                      <a:endParaRPr lang="fa-IR" altLang="en-US" sz="2000" b="1" dirty="0" smtClean="0"/>
                    </a:p>
                    <a:p>
                      <a:pPr algn="l"/>
                      <a:endParaRPr lang="en-US" sz="8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altLang="en-US" sz="2000" b="1" dirty="0" smtClean="0">
                          <a:solidFill>
                            <a:srgbClr val="0070C0"/>
                          </a:solidFill>
                          <a:cs typeface="2  Mitra" panose="00000400000000000000" pitchFamily="2" charset="-78"/>
                        </a:rPr>
                        <a:t>نیمه چپ فک پایین</a:t>
                      </a:r>
                      <a:endParaRPr lang="en-US" sz="20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51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807" y="286593"/>
            <a:ext cx="8610600" cy="1163186"/>
          </a:xfrm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fa-IR" b="1" dirty="0" smtClean="0">
                <a:cs typeface="2  Mitra" panose="00000400000000000000" pitchFamily="2" charset="-78"/>
              </a:rPr>
              <a:t>         فقط می توان علامت دندان های مورد نظر را نوشت:</a:t>
            </a:r>
          </a:p>
          <a:p>
            <a:pPr marL="0" indent="0" algn="r" rtl="1">
              <a:buNone/>
            </a:pPr>
            <a:r>
              <a:rPr lang="fa-IR" b="1" dirty="0" smtClean="0">
                <a:cs typeface="2  Mitra" panose="00000400000000000000" pitchFamily="2" charset="-78"/>
              </a:rPr>
              <a:t>مثال: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22674" y="1822285"/>
            <a:ext cx="8610600" cy="7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b="1" dirty="0" smtClean="0">
                <a:cs typeface="2  Mitra" panose="00000400000000000000" pitchFamily="2" charset="-78"/>
              </a:rPr>
              <a:t>دندان</a:t>
            </a:r>
            <a:r>
              <a:rPr lang="fa-IR" b="1" dirty="0" smtClean="0">
                <a:cs typeface="2  Mitra" panose="00000400000000000000" pitchFamily="2" charset="-78"/>
              </a:rPr>
              <a:t> 			</a:t>
            </a:r>
            <a:r>
              <a:rPr lang="fa-IR" sz="24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دندان آسیای اول شیری سمت چپ فک بالا</a:t>
            </a:r>
            <a:endParaRPr lang="en-US" sz="2400" b="1" dirty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4955" y="3122170"/>
            <a:ext cx="8610600" cy="7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b="1" dirty="0" smtClean="0">
                <a:cs typeface="2  Mitra" panose="00000400000000000000" pitchFamily="2" charset="-78"/>
              </a:rPr>
              <a:t>دندان</a:t>
            </a:r>
            <a:r>
              <a:rPr lang="fa-IR" b="1" dirty="0" smtClean="0">
                <a:cs typeface="2  Mitra" panose="00000400000000000000" pitchFamily="2" charset="-78"/>
              </a:rPr>
              <a:t> 			</a:t>
            </a:r>
            <a:r>
              <a:rPr lang="fa-IR" sz="24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دندان پیش میانی شیری سمت راست پایین</a:t>
            </a:r>
            <a:endParaRPr lang="en-US" sz="2400" b="1" dirty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27959" y="4503387"/>
            <a:ext cx="8610600" cy="7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b="1" dirty="0" smtClean="0">
                <a:cs typeface="2  Mitra" panose="00000400000000000000" pitchFamily="2" charset="-78"/>
              </a:rPr>
              <a:t>دندان</a:t>
            </a:r>
            <a:r>
              <a:rPr lang="fa-IR" b="1" dirty="0" smtClean="0">
                <a:cs typeface="2  Mitra" panose="00000400000000000000" pitchFamily="2" charset="-78"/>
              </a:rPr>
              <a:t> 			</a:t>
            </a:r>
            <a:r>
              <a:rPr lang="fa-IR" sz="24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دندان آسیای بزرگ اول سمت راست پایین</a:t>
            </a:r>
            <a:endParaRPr lang="en-US" sz="2400" b="1" dirty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163581" y="5774065"/>
            <a:ext cx="8610600" cy="7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b="1" dirty="0" smtClean="0">
                <a:cs typeface="2  Mitra" panose="00000400000000000000" pitchFamily="2" charset="-78"/>
              </a:rPr>
              <a:t>دندان</a:t>
            </a:r>
            <a:r>
              <a:rPr lang="fa-IR" b="1" dirty="0" smtClean="0">
                <a:cs typeface="2  Mitra" panose="00000400000000000000" pitchFamily="2" charset="-78"/>
              </a:rPr>
              <a:t> 			</a:t>
            </a:r>
            <a:r>
              <a:rPr lang="fa-IR" sz="24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دندان پیش طرفی سمت چپ بالا</a:t>
            </a:r>
            <a:endParaRPr lang="en-US" sz="2400" b="1" dirty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616" y="868957"/>
            <a:ext cx="777240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3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دندان </a:t>
            </a:r>
            <a:r>
              <a:rPr lang="fa-IR" sz="23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شیری</a:t>
            </a:r>
            <a:r>
              <a:rPr lang="fa-IR" sz="23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با </a:t>
            </a:r>
            <a:r>
              <a:rPr lang="fa-IR" sz="23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علامت اختصاری </a:t>
            </a:r>
            <a:r>
              <a:rPr lang="fa-IR" sz="23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و دندان </a:t>
            </a:r>
            <a:r>
              <a:rPr lang="fa-IR" sz="23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دائمی</a:t>
            </a:r>
            <a:r>
              <a:rPr lang="fa-IR" sz="23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با</a:t>
            </a:r>
            <a:r>
              <a:rPr lang="fa-IR" sz="23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شماره </a:t>
            </a:r>
            <a:r>
              <a:rPr lang="fa-IR" sz="23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مشخص می شود.</a:t>
            </a:r>
            <a:endParaRPr lang="en-US" sz="2300" b="1" dirty="0">
              <a:solidFill>
                <a:srgbClr val="0070C0"/>
              </a:solidFill>
              <a:cs typeface="2  Mitra" panose="00000400000000000000" pitchFamily="2" charset="-78"/>
            </a:endParaRPr>
          </a:p>
        </p:txBody>
      </p:sp>
      <p:graphicFrame>
        <p:nvGraphicFramePr>
          <p:cNvPr id="23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7227315"/>
              </p:ext>
            </p:extLst>
          </p:nvPr>
        </p:nvGraphicFramePr>
        <p:xfrm>
          <a:off x="5580436" y="1600200"/>
          <a:ext cx="1934308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7154"/>
                <a:gridCol w="967154"/>
              </a:tblGrid>
              <a:tr h="504000">
                <a:tc>
                  <a:txBody>
                    <a:bodyPr/>
                    <a:lstStyle/>
                    <a:p>
                      <a:pPr algn="r" rtl="1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8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4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425309"/>
              </p:ext>
            </p:extLst>
          </p:nvPr>
        </p:nvGraphicFramePr>
        <p:xfrm>
          <a:off x="5562317" y="2883204"/>
          <a:ext cx="1934308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7154"/>
                <a:gridCol w="967154"/>
              </a:tblGrid>
              <a:tr h="504000">
                <a:tc>
                  <a:txBody>
                    <a:bodyPr/>
                    <a:lstStyle/>
                    <a:p>
                      <a:pPr algn="r" rtl="1"/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400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8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5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2348"/>
              </p:ext>
            </p:extLst>
          </p:nvPr>
        </p:nvGraphicFramePr>
        <p:xfrm>
          <a:off x="5579250" y="4221233"/>
          <a:ext cx="1934308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7154"/>
                <a:gridCol w="967154"/>
              </a:tblGrid>
              <a:tr h="558000">
                <a:tc>
                  <a:txBody>
                    <a:bodyPr/>
                    <a:lstStyle/>
                    <a:p>
                      <a:pPr algn="r" rtl="1"/>
                      <a:endParaRPr 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0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3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6</a:t>
                      </a:r>
                      <a:endParaRPr kumimoji="0" lang="en-US" sz="3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3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6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9310832"/>
              </p:ext>
            </p:extLst>
          </p:nvPr>
        </p:nvGraphicFramePr>
        <p:xfrm>
          <a:off x="5579248" y="5486400"/>
          <a:ext cx="1934308" cy="121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7154"/>
                <a:gridCol w="967154"/>
              </a:tblGrid>
              <a:tr h="558000">
                <a:tc>
                  <a:txBody>
                    <a:bodyPr/>
                    <a:lstStyle/>
                    <a:p>
                      <a:pPr algn="r" rtl="1"/>
                      <a:endParaRPr 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3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Arial" charset="0"/>
                        </a:rPr>
                        <a:t>2</a:t>
                      </a:r>
                      <a:endParaRPr kumimoji="0" lang="en-US" sz="3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5800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uLnTx/>
                        <a:uFillTx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3200" dirty="0" smtClean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063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68413"/>
            <a:ext cx="7417828" cy="3303587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Blip>
                <a:blip r:embed="rId2"/>
              </a:buBlip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حفظ فضاي</a:t>
            </a:r>
            <a:r>
              <a:rPr lang="en-US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لازم براي رويش دندانهاي دا</a:t>
            </a:r>
            <a:r>
              <a:rPr lang="ar-SA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ئ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مي</a:t>
            </a:r>
          </a:p>
          <a:p>
            <a:pPr algn="just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Blip>
                <a:blip r:embed="rId2"/>
              </a:buBlip>
            </a:pPr>
            <a:r>
              <a:rPr lang="fa-IR" altLang="en-US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كمك به رشد</a:t>
            </a:r>
            <a:r>
              <a:rPr lang="en-US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و تكامل صورت</a:t>
            </a:r>
          </a:p>
          <a:p>
            <a:pPr algn="just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Blip>
                <a:blip r:embed="rId2"/>
              </a:buBlip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اهميت در جويدن و</a:t>
            </a:r>
            <a:r>
              <a:rPr lang="en-US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هضم غذا</a:t>
            </a:r>
          </a:p>
          <a:p>
            <a:pPr algn="just" rtl="1" eaLnBrk="1" hangingPunct="1">
              <a:lnSpc>
                <a:spcPct val="150000"/>
              </a:lnSpc>
              <a:buClr>
                <a:srgbClr val="92D050"/>
              </a:buClr>
              <a:buSzPct val="150000"/>
              <a:buBlip>
                <a:blip r:embed="rId2"/>
              </a:buBlip>
            </a:pPr>
            <a:r>
              <a:rPr lang="fa-IR" altLang="en-US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اهميت در تكلم و</a:t>
            </a:r>
            <a:r>
              <a:rPr lang="en-US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بيان صحيح حروف</a:t>
            </a:r>
            <a:endParaRPr lang="en-US" altLang="en-US" sz="2800" b="1" dirty="0" smtClean="0">
              <a:solidFill>
                <a:srgbClr val="FF00FF"/>
              </a:solidFill>
              <a:cs typeface="2  Mitra" panose="00000400000000000000" pitchFamily="2" charset="-78"/>
            </a:endParaRPr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027" y="4876800"/>
            <a:ext cx="7848600" cy="174307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1686600" y="381000"/>
            <a:ext cx="54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اهميت دندانهاي شيري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2541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428104" y="1374528"/>
            <a:ext cx="8229600" cy="3570765"/>
          </a:xfrm>
        </p:spPr>
        <p:txBody>
          <a:bodyPr>
            <a:normAutofit fontScale="92500"/>
          </a:bodyPr>
          <a:lstStyle/>
          <a:p>
            <a:pPr algn="r" rtl="1" eaLnBrk="1" hangingPunct="1">
              <a:lnSpc>
                <a:spcPct val="150000"/>
              </a:lnSpc>
              <a:buClr>
                <a:srgbClr val="C00000"/>
              </a:buClr>
              <a:buSzPct val="111000"/>
              <a:buFont typeface="Wingdings" panose="05000000000000000000" pitchFamily="2" charset="2"/>
              <a:buChar char=""/>
              <a:defRPr/>
            </a:pP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 اولین آسیای بزرگ دائمی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که در 6 سالگی رویش پیدا می کند. </a:t>
            </a:r>
          </a:p>
          <a:p>
            <a:pPr algn="r" rtl="1" eaLnBrk="1" hangingPunct="1">
              <a:lnSpc>
                <a:spcPct val="150000"/>
              </a:lnSpc>
              <a:buClr>
                <a:srgbClr val="C00000"/>
              </a:buClr>
              <a:buSzPct val="111000"/>
              <a:buFont typeface="Wingdings" panose="05000000000000000000" pitchFamily="2" charset="2"/>
              <a:buChar char=""/>
              <a:defRPr/>
            </a:pPr>
            <a:r>
              <a:rPr lang="fa-IR" altLang="en-US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 محل رویش آن پشت آخرین دندان شیری است (آسیای دوم شیری).</a:t>
            </a:r>
          </a:p>
          <a:p>
            <a:pPr algn="r" rtl="1" eaLnBrk="1" hangingPunct="1">
              <a:lnSpc>
                <a:spcPct val="150000"/>
              </a:lnSpc>
              <a:buClr>
                <a:srgbClr val="C00000"/>
              </a:buClr>
              <a:buSzPct val="111000"/>
              <a:buFont typeface="Wingdings" panose="05000000000000000000" pitchFamily="2" charset="2"/>
              <a:buChar char=""/>
              <a:defRPr/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</a:t>
            </a:r>
            <a:r>
              <a:rPr lang="ar-SA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جايگزين </a:t>
            </a:r>
            <a:r>
              <a:rPr lang="ar-SA" alt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هيچ دندان شيري </a:t>
            </a:r>
            <a:r>
              <a:rPr lang="ar-SA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نمي باشد</a:t>
            </a:r>
            <a:r>
              <a:rPr lang="en-US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.</a:t>
            </a:r>
          </a:p>
          <a:p>
            <a:pPr algn="r" rtl="1" eaLnBrk="1" hangingPunct="1">
              <a:lnSpc>
                <a:spcPct val="150000"/>
              </a:lnSpc>
              <a:buClr>
                <a:srgbClr val="C00000"/>
              </a:buClr>
              <a:buSzPct val="111000"/>
              <a:buFont typeface="Wingdings" panose="05000000000000000000" pitchFamily="2" charset="2"/>
              <a:buChar char=""/>
              <a:defRPr/>
            </a:pP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 </a:t>
            </a:r>
            <a:r>
              <a:rPr lang="ar-SA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عدم جايگزيني </a:t>
            </a:r>
            <a:r>
              <a:rPr lang="ar-SA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درسنين پايين (باورهاي غلط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).</a:t>
            </a:r>
            <a:endParaRPr lang="en-US" altLang="en-US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r" rtl="1" eaLnBrk="1" hangingPunct="1">
              <a:lnSpc>
                <a:spcPct val="150000"/>
              </a:lnSpc>
              <a:buClr>
                <a:srgbClr val="C00000"/>
              </a:buClr>
              <a:buSzPct val="111000"/>
              <a:buFont typeface="Wingdings" panose="05000000000000000000" pitchFamily="2" charset="2"/>
              <a:buChar char=""/>
              <a:defRPr/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</a:t>
            </a:r>
            <a:r>
              <a:rPr lang="ar-SA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حفظ فضا و جويدن غذا</a:t>
            </a:r>
            <a:r>
              <a:rPr lang="en-US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.</a:t>
            </a:r>
            <a:endParaRPr lang="en-US" altLang="en-US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r" rtl="1" eaLnBrk="1" hangingPunct="1">
              <a:lnSpc>
                <a:spcPct val="150000"/>
              </a:lnSpc>
              <a:buClr>
                <a:srgbClr val="C00000"/>
              </a:buClr>
              <a:buSzPct val="111000"/>
              <a:buFont typeface="Wingdings" panose="05000000000000000000" pitchFamily="2" charset="2"/>
              <a:buChar char=""/>
              <a:defRPr/>
            </a:pPr>
            <a:endParaRPr lang="en-US" altLang="en-US" sz="4000" b="1" dirty="0" smtClean="0">
              <a:cs typeface="2  Mitra" panose="00000400000000000000" pitchFamily="2" charset="-78"/>
            </a:endParaRPr>
          </a:p>
        </p:txBody>
      </p:sp>
      <p:pic>
        <p:nvPicPr>
          <p:cNvPr id="70660" name="Picture 4" descr="17005 00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872" y="5046892"/>
            <a:ext cx="7343775" cy="142693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1981200" y="389468"/>
            <a:ext cx="54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دندان </a:t>
            </a: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6 سالگي و اهميت </a:t>
            </a: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آن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80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71600"/>
            <a:ext cx="7924800" cy="452596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 smtClean="0">
                <a:cs typeface="2  Mitra" panose="00000400000000000000" pitchFamily="2" charset="-78"/>
              </a:rPr>
              <a:t>به </a:t>
            </a:r>
            <a:r>
              <a:rPr lang="fa-IR" sz="2800" b="1" dirty="0">
                <a:cs typeface="2  Mitra" panose="00000400000000000000" pitchFamily="2" charset="-78"/>
              </a:rPr>
              <a:t>همین علت </a:t>
            </a:r>
            <a:r>
              <a:rPr lang="fa-IR" sz="2800" b="1" dirty="0">
                <a:solidFill>
                  <a:schemeClr val="accent5">
                    <a:lumMod val="75000"/>
                  </a:schemeClr>
                </a:solidFill>
                <a:cs typeface="2  Mitra" panose="00000400000000000000" pitchFamily="2" charset="-78"/>
              </a:rPr>
              <a:t>اکثر والدین </a:t>
            </a:r>
            <a:r>
              <a:rPr lang="fa-IR" sz="2800" b="1" dirty="0">
                <a:cs typeface="2  Mitra" panose="00000400000000000000" pitchFamily="2" charset="-78"/>
              </a:rPr>
              <a:t>متوجه </a:t>
            </a:r>
            <a:r>
              <a:rPr lang="fa-IR" sz="2800" b="1" dirty="0">
                <a:solidFill>
                  <a:srgbClr val="FF00FF"/>
                </a:solidFill>
                <a:cs typeface="2  Mitra" panose="00000400000000000000" pitchFamily="2" charset="-78"/>
              </a:rPr>
              <a:t>رویش آن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نشده </a:t>
            </a:r>
            <a:r>
              <a:rPr lang="fa-IR" sz="2800" b="1" dirty="0" smtClean="0">
                <a:cs typeface="2  Mitra" panose="00000400000000000000" pitchFamily="2" charset="-78"/>
              </a:rPr>
              <a:t>و تصور می کنند </a:t>
            </a:r>
            <a:r>
              <a:rPr lang="fa-IR" sz="2800" b="1" dirty="0" smtClean="0">
                <a:solidFill>
                  <a:srgbClr val="C00000"/>
                </a:solidFill>
                <a:cs typeface="2  Mitra" panose="00000400000000000000" pitchFamily="2" charset="-78"/>
              </a:rPr>
              <a:t>دندان </a:t>
            </a:r>
            <a:r>
              <a:rPr lang="fa-IR" sz="2800" b="1" dirty="0">
                <a:solidFill>
                  <a:srgbClr val="C00000"/>
                </a:solidFill>
                <a:cs typeface="2  Mitra" panose="00000400000000000000" pitchFamily="2" charset="-78"/>
              </a:rPr>
              <a:t>شیری </a:t>
            </a:r>
            <a:r>
              <a:rPr lang="fa-IR" sz="2800" b="1" dirty="0">
                <a:cs typeface="2  Mitra" panose="00000400000000000000" pitchFamily="2" charset="-78"/>
              </a:rPr>
              <a:t>است و خواهد </a:t>
            </a:r>
            <a:r>
              <a:rPr lang="fa-IR" sz="2800" b="1" dirty="0" smtClean="0">
                <a:cs typeface="2  Mitra" panose="00000400000000000000" pitchFamily="2" charset="-78"/>
              </a:rPr>
              <a:t>افتاد، </a:t>
            </a:r>
            <a:r>
              <a:rPr lang="fa-IR" sz="2800" b="1" dirty="0">
                <a:cs typeface="2  Mitra" panose="00000400000000000000" pitchFamily="2" charset="-78"/>
              </a:rPr>
              <a:t>لذا به آن رسیدگی </a:t>
            </a:r>
            <a:r>
              <a:rPr lang="fa-IR" sz="2800" b="1" dirty="0" smtClean="0">
                <a:cs typeface="2  Mitra" panose="00000400000000000000" pitchFamily="2" charset="-78"/>
              </a:rPr>
              <a:t>نمی کنند</a:t>
            </a:r>
            <a:r>
              <a:rPr lang="fa-IR" sz="2800" b="1" dirty="0">
                <a:cs typeface="2  Mitra" panose="00000400000000000000" pitchFamily="2" charset="-78"/>
              </a:rPr>
              <a:t>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800" b="1" dirty="0">
                <a:cs typeface="2  Mitra" panose="00000400000000000000" pitchFamily="2" charset="-78"/>
              </a:rPr>
              <a:t>دندان </a:t>
            </a:r>
            <a:r>
              <a:rPr lang="fa-IR" sz="2800" b="1" dirty="0">
                <a:solidFill>
                  <a:srgbClr val="CC00FF"/>
                </a:solidFill>
                <a:cs typeface="2  Mitra" panose="00000400000000000000" pitchFamily="2" charset="-78"/>
              </a:rPr>
              <a:t>6</a:t>
            </a:r>
            <a:r>
              <a:rPr lang="fa-IR" sz="2800" b="1" dirty="0">
                <a:cs typeface="2  Mitra" panose="00000400000000000000" pitchFamily="2" charset="-78"/>
              </a:rPr>
              <a:t> یک دندان بسیار مهم براي </a:t>
            </a:r>
            <a:r>
              <a:rPr lang="fa-IR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الگوی رویش سایر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دندانها </a:t>
            </a:r>
            <a:r>
              <a:rPr lang="fa-IR" sz="2800" b="1" dirty="0" smtClean="0">
                <a:cs typeface="2  Mitra" panose="00000400000000000000" pitchFamily="2" charset="-78"/>
              </a:rPr>
              <a:t>است، زیرا اگر </a:t>
            </a:r>
            <a:r>
              <a:rPr lang="fa-IR" sz="2800" b="1" dirty="0">
                <a:cs typeface="2  Mitra" panose="00000400000000000000" pitchFamily="2" charset="-78"/>
              </a:rPr>
              <a:t>این دندان در جای خود و در زمان صحیح رویش پیدا کند و در دهان </a:t>
            </a:r>
            <a:r>
              <a:rPr lang="fa-IR" sz="2800" b="1" dirty="0" smtClean="0">
                <a:cs typeface="2  Mitra" panose="00000400000000000000" pitchFamily="2" charset="-78"/>
              </a:rPr>
              <a:t>باقی </a:t>
            </a:r>
            <a:r>
              <a:rPr lang="fa-IR" sz="2800" b="1" dirty="0">
                <a:cs typeface="2  Mitra" panose="00000400000000000000" pitchFamily="2" charset="-78"/>
              </a:rPr>
              <a:t>بماند، </a:t>
            </a:r>
            <a:r>
              <a:rPr lang="fa-IR" sz="2800" b="1" dirty="0" smtClean="0">
                <a:cs typeface="2  Mitra" panose="00000400000000000000" pitchFamily="2" charset="-78"/>
              </a:rPr>
              <a:t>می توان </a:t>
            </a:r>
            <a:r>
              <a:rPr lang="fa-IR" sz="2800" b="1" dirty="0">
                <a:cs typeface="2  Mitra" panose="00000400000000000000" pitchFamily="2" charset="-78"/>
              </a:rPr>
              <a:t>انتظار داشت سایر </a:t>
            </a:r>
            <a:r>
              <a:rPr lang="fa-IR" sz="2800" b="1" dirty="0" smtClean="0">
                <a:cs typeface="2  Mitra" panose="00000400000000000000" pitchFamily="2" charset="-78"/>
              </a:rPr>
              <a:t>دندانهای دائمی </a:t>
            </a:r>
            <a:r>
              <a:rPr lang="fa-IR" sz="2800" b="1" dirty="0">
                <a:cs typeface="2  Mitra" panose="00000400000000000000" pitchFamily="2" charset="-78"/>
              </a:rPr>
              <a:t>نیز صحیح و </a:t>
            </a:r>
            <a:r>
              <a:rPr lang="fa-IR" sz="2800" b="1" dirty="0" smtClean="0">
                <a:cs typeface="2  Mitra" panose="00000400000000000000" pitchFamily="2" charset="-78"/>
              </a:rPr>
              <a:t>مرتب رویش می یابند.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952000" y="448735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600" b="1" dirty="0">
                <a:solidFill>
                  <a:srgbClr val="FF0000"/>
                </a:solidFill>
                <a:cs typeface="2  Titr" pitchFamily="2" charset="-78"/>
              </a:rPr>
              <a:t>دندان </a:t>
            </a:r>
            <a:r>
              <a:rPr lang="fa-IR" sz="3600" b="1" dirty="0" smtClean="0">
                <a:solidFill>
                  <a:srgbClr val="FF0000"/>
                </a:solidFill>
                <a:cs typeface="2  Titr" pitchFamily="2" charset="-78"/>
              </a:rPr>
              <a:t>6 سالگي</a:t>
            </a:r>
            <a:endParaRPr lang="fa-IR" sz="28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963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A4480E-C244-4143-A471-6A9EEB28D0E0}" type="slidenum">
              <a:rPr lang="ar-SA" altLang="en-US" sz="1400" smtClean="0"/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400" smtClean="0"/>
          </a:p>
        </p:txBody>
      </p:sp>
      <p:sp>
        <p:nvSpPr>
          <p:cNvPr id="88068" name="Rectangle 2"/>
          <p:cNvSpPr>
            <a:spLocks noChangeArrowheads="1"/>
          </p:cNvSpPr>
          <p:nvPr/>
        </p:nvSpPr>
        <p:spPr bwMode="auto">
          <a:xfrm>
            <a:off x="3581400" y="1442283"/>
            <a:ext cx="5181600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a-IR" altLang="en-US" b="1" dirty="0" smtClean="0">
                <a:latin typeface="+mn-lt"/>
                <a:cs typeface="2  Mitra" panose="00000400000000000000" pitchFamily="2" charset="-78"/>
              </a:rPr>
              <a:t>اگر </a:t>
            </a:r>
            <a:r>
              <a:rPr lang="fa-IR" altLang="en-US" b="1" dirty="0">
                <a:latin typeface="+mn-lt"/>
                <a:cs typeface="2  Mitra" panose="00000400000000000000" pitchFamily="2" charset="-78"/>
              </a:rPr>
              <a:t>از خط وسط فکین به طرف عقب دندانها را شمارش کنیم در ردیف ششم </a:t>
            </a:r>
            <a:r>
              <a:rPr lang="fa-IR" altLang="en-US" b="1" dirty="0" smtClean="0">
                <a:latin typeface="+mn-lt"/>
                <a:cs typeface="2  Mitra" panose="00000400000000000000" pitchFamily="2" charset="-78"/>
              </a:rPr>
              <a:t>قرار </a:t>
            </a:r>
            <a:r>
              <a:rPr lang="fa-IR" altLang="en-US" b="1" dirty="0">
                <a:latin typeface="+mn-lt"/>
                <a:cs typeface="2  Mitra" panose="00000400000000000000" pitchFamily="2" charset="-78"/>
              </a:rPr>
              <a:t>گرفته است. </a:t>
            </a: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fa-IR" altLang="en-US" sz="1800" b="1" dirty="0">
              <a:latin typeface="+mn-lt"/>
              <a:cs typeface="2  Mitra" panose="00000400000000000000" pitchFamily="2" charset="-78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fa-IR" altLang="en-US" b="1" dirty="0" smtClean="0">
                <a:latin typeface="+mn-lt"/>
                <a:cs typeface="2  Mitra" panose="00000400000000000000" pitchFamily="2" charset="-78"/>
              </a:rPr>
              <a:t>تعداد </a:t>
            </a:r>
            <a:r>
              <a:rPr lang="fa-IR" altLang="en-US" b="1" dirty="0">
                <a:latin typeface="+mn-lt"/>
                <a:cs typeface="2  Mitra" panose="00000400000000000000" pitchFamily="2" charset="-78"/>
              </a:rPr>
              <a:t>آنها </a:t>
            </a:r>
            <a:r>
              <a:rPr lang="fa-IR" altLang="en-US" b="1" dirty="0">
                <a:solidFill>
                  <a:srgbClr val="00B050"/>
                </a:solidFill>
                <a:latin typeface="+mn-lt"/>
                <a:cs typeface="2  Mitra" panose="00000400000000000000" pitchFamily="2" charset="-78"/>
              </a:rPr>
              <a:t>چهار عدد </a:t>
            </a:r>
            <a:r>
              <a:rPr lang="fa-IR" altLang="en-US" b="1" dirty="0">
                <a:solidFill>
                  <a:srgbClr val="FF0000"/>
                </a:solidFill>
                <a:latin typeface="+mn-lt"/>
                <a:cs typeface="2  Mitra" panose="00000400000000000000" pitchFamily="2" charset="-78"/>
              </a:rPr>
              <a:t>(دوعدد در فک بالا و دو عدد در فک پایین) </a:t>
            </a:r>
            <a:r>
              <a:rPr lang="fa-IR" altLang="en-US" b="1" dirty="0" smtClean="0">
                <a:latin typeface="+mn-lt"/>
                <a:cs typeface="2  Mitra" panose="00000400000000000000" pitchFamily="2" charset="-78"/>
              </a:rPr>
              <a:t>قراردارد.</a:t>
            </a:r>
            <a:r>
              <a:rPr lang="en-US" altLang="en-US" b="1" dirty="0" smtClean="0">
                <a:latin typeface="+mn-lt"/>
                <a:cs typeface="2  Mitra" panose="00000400000000000000" pitchFamily="2" charset="-78"/>
              </a:rPr>
              <a:t> </a:t>
            </a:r>
            <a:endParaRPr lang="en-US" altLang="en-US" b="1" dirty="0">
              <a:latin typeface="+mn-lt"/>
              <a:cs typeface="2  Mitra" panose="00000400000000000000" pitchFamily="2" charset="-78"/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895600" y="41024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دندان </a:t>
            </a: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6 سالگي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638892"/>
            <a:ext cx="2819400" cy="4191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074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057400" y="280359"/>
            <a:ext cx="5181600" cy="792000"/>
          </a:xfrm>
          <a:gradFill flip="none" rotWithShape="1">
            <a:gsLst>
              <a:gs pos="0">
                <a:srgbClr val="FFC000"/>
              </a:gs>
              <a:gs pos="50000">
                <a:schemeClr val="bg1"/>
              </a:gs>
              <a:gs pos="100000">
                <a:srgbClr val="FFC000"/>
              </a:gs>
            </a:gsLst>
            <a:path path="circle">
              <a:fillToRect l="50000" t="-80000" r="50000" b="180000"/>
            </a:path>
            <a:tileRect/>
          </a:gradFill>
          <a:ln w="38100" cmpd="dbl">
            <a:solidFill>
              <a:srgbClr val="00B050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altLang="en-US" b="1" dirty="0" smtClean="0">
                <a:solidFill>
                  <a:srgbClr val="FF0000"/>
                </a:solidFill>
                <a:cs typeface="2  Titr" pitchFamily="2" charset="-78"/>
              </a:rPr>
              <a:t>بیماریهای دهان و دندان	</a:t>
            </a:r>
            <a:endParaRPr lang="en-US" altLang="en-US" b="1" dirty="0" smtClean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629730" y="1456268"/>
            <a:ext cx="8028000" cy="4953000"/>
          </a:xfrm>
          <a:prstGeom prst="flowChartAlternateProcess">
            <a:avLst/>
          </a:prstGeom>
          <a:solidFill>
            <a:srgbClr val="DDF0C8"/>
          </a:solidFill>
          <a:ln w="57150">
            <a:solidFill>
              <a:srgbClr val="00B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 rtl="1"/>
            <a:r>
              <a:rPr lang="fa-IR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پس از پایان این فصل انتظار می رود شما بتوانید</a:t>
            </a:r>
            <a:r>
              <a:rPr lang="fa-IR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:</a:t>
            </a:r>
          </a:p>
          <a:p>
            <a:pPr algn="just" rtl="1"/>
            <a:endParaRPr lang="fa-IR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1</a:t>
            </a:r>
            <a:r>
              <a:rPr lang="fa-IR" sz="2400" dirty="0">
                <a:solidFill>
                  <a:schemeClr val="tx1"/>
                </a:solidFill>
                <a:cs typeface="2  Mitra" panose="00000400000000000000" pitchFamily="2" charset="-78"/>
              </a:rPr>
              <a:t>- </a:t>
            </a:r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عوامل موثر بر ایجاد پوسیدگی دندان را </a:t>
            </a:r>
            <a:r>
              <a:rPr lang="fa-IR" sz="2400" dirty="0">
                <a:solidFill>
                  <a:schemeClr val="tx1"/>
                </a:solidFill>
                <a:cs typeface="2  Mitra" panose="00000400000000000000" pitchFamily="2" charset="-78"/>
              </a:rPr>
              <a:t>بیان کنید.</a:t>
            </a:r>
          </a:p>
          <a:p>
            <a:pPr algn="just" rtl="1"/>
            <a:r>
              <a:rPr lang="fa-IR" sz="2400" dirty="0">
                <a:solidFill>
                  <a:schemeClr val="tx1"/>
                </a:solidFill>
                <a:cs typeface="2  Mitra" panose="00000400000000000000" pitchFamily="2" charset="-78"/>
              </a:rPr>
              <a:t>2- </a:t>
            </a:r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محل های شایع بروز پوسیدگی دندانی را بیان کنید.</a:t>
            </a:r>
            <a:endParaRPr lang="fa-IR" sz="24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400" dirty="0">
                <a:solidFill>
                  <a:schemeClr val="tx1"/>
                </a:solidFill>
                <a:cs typeface="2  Mitra" panose="00000400000000000000" pitchFamily="2" charset="-78"/>
              </a:rPr>
              <a:t>3- </a:t>
            </a:r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افراد در معرض خطر پوسیدگی دندانی را نام ببرید.</a:t>
            </a:r>
            <a:endParaRPr lang="fa-IR" sz="24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400" dirty="0">
                <a:solidFill>
                  <a:schemeClr val="tx1"/>
                </a:solidFill>
                <a:cs typeface="2  Mitra" panose="00000400000000000000" pitchFamily="2" charset="-78"/>
              </a:rPr>
              <a:t>4- </a:t>
            </a:r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روش معاینه دهان و دندان را به طور عملی نشان دهید.</a:t>
            </a:r>
            <a:endParaRPr lang="fa-IR" sz="24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400" dirty="0">
                <a:solidFill>
                  <a:schemeClr val="tx1"/>
                </a:solidFill>
                <a:cs typeface="2  Mitra" panose="00000400000000000000" pitchFamily="2" charset="-78"/>
              </a:rPr>
              <a:t>5- </a:t>
            </a:r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تفاوت لثه سالم و ملتهب را توضیح دهید.</a:t>
            </a:r>
          </a:p>
          <a:p>
            <a:pPr algn="just" rtl="1"/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6- علت بروز آفت دهان را بیان کنید.</a:t>
            </a:r>
          </a:p>
          <a:p>
            <a:pPr algn="just" rtl="1"/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7- علل بوی بد دهان را شرح دهید.</a:t>
            </a:r>
          </a:p>
          <a:p>
            <a:pPr algn="just" rtl="1"/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8- عادت غلط دهانی را ذکر کنید.</a:t>
            </a:r>
          </a:p>
          <a:p>
            <a:pPr algn="just" rtl="1"/>
            <a:r>
              <a:rPr lang="fa-IR" sz="2400" dirty="0" smtClean="0">
                <a:solidFill>
                  <a:schemeClr val="tx1"/>
                </a:solidFill>
                <a:cs typeface="2  Mitra" panose="00000400000000000000" pitchFamily="2" charset="-78"/>
              </a:rPr>
              <a:t>9- نقش والدین و مربی بهداشت در«ارتباط بین کودک و دندانپزشک» را توضیح دهید</a:t>
            </a:r>
            <a:r>
              <a:rPr lang="fa-IR" sz="3200" dirty="0" smtClean="0">
                <a:solidFill>
                  <a:schemeClr val="tx1"/>
                </a:solidFill>
                <a:cs typeface="2  Mitra" panose="00000400000000000000" pitchFamily="2" charset="-78"/>
              </a:rPr>
              <a:t>.</a:t>
            </a:r>
          </a:p>
          <a:p>
            <a:pPr algn="just" rtl="1"/>
            <a:endParaRPr lang="en-US" sz="36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endParaRPr lang="fa-IR" b="1" dirty="0">
              <a:solidFill>
                <a:srgbClr val="0070C0"/>
              </a:solidFill>
              <a:cs typeface="2  Mitra" panose="00000400000000000000" pitchFamily="2" charset="-78"/>
            </a:endParaRPr>
          </a:p>
        </p:txBody>
      </p:sp>
      <p:pic>
        <p:nvPicPr>
          <p:cNvPr id="6" name="Picture 4" descr="pgi000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1243" y="2819400"/>
            <a:ext cx="221535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464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177793"/>
            <a:ext cx="7772400" cy="5089584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  <a:buSzPct val="120000"/>
              <a:buBlip>
                <a:blip r:embed="rId2"/>
              </a:buBlip>
              <a:defRPr/>
            </a:pPr>
            <a:r>
              <a:rPr lang="fa-IR" altLang="en-US" sz="3600" b="1" dirty="0" smtClean="0">
                <a:solidFill>
                  <a:srgbClr val="FF3300"/>
                </a:solidFill>
                <a:cs typeface="2  Titr" panose="00000700000000000000" pitchFamily="2" charset="-78"/>
              </a:rPr>
              <a:t>تعریف پوسیدگی</a:t>
            </a:r>
            <a:r>
              <a:rPr lang="fa-IR" altLang="en-US" sz="3600" b="1" dirty="0" smtClean="0">
                <a:cs typeface="2  Titr" panose="00000700000000000000" pitchFamily="2" charset="-78"/>
              </a:rPr>
              <a:t> </a:t>
            </a:r>
          </a:p>
          <a:p>
            <a:pPr marL="0" indent="0" algn="just" rtl="1">
              <a:lnSpc>
                <a:spcPct val="150000"/>
              </a:lnSpc>
              <a:buNone/>
              <a:defRPr/>
            </a:pPr>
            <a:r>
              <a:rPr lang="fa-IR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میکروبهای موجود در </a:t>
            </a:r>
            <a:r>
              <a:rPr lang="fa-IR" altLang="en-US" sz="36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پلاک میکروبی</a:t>
            </a:r>
            <a:r>
              <a:rPr lang="fa-IR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، باقیمانده های مواد غذایی را به</a:t>
            </a:r>
            <a:r>
              <a:rPr lang="fa-IR" altLang="en-US" sz="3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اسید </a:t>
            </a:r>
            <a:r>
              <a:rPr lang="fa-IR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تبدیل می کنند.</a:t>
            </a:r>
            <a:r>
              <a:rPr lang="en-US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این اسیدها مینای دندان را به مرور حل کرده و پوسیدگی ایجاد می کند.</a:t>
            </a:r>
            <a:r>
              <a:rPr lang="en-US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پوسیدگی دندانی می تواند از یک دندان به سایر دندان ها سرایت کند.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667000" y="3810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پوسیدگی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0257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346205"/>
            <a:ext cx="8077200" cy="4978395"/>
          </a:xfrm>
        </p:spPr>
        <p:txBody>
          <a:bodyPr>
            <a:noAutofit/>
          </a:bodyPr>
          <a:lstStyle/>
          <a:p>
            <a:pPr marL="0" algn="just" rtl="1" eaLnBrk="1" hangingPunct="1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r>
              <a:rPr lang="fa-IR" altLang="en-US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پلاک میکروبی: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یک لایه بی رنگ، چسبنده از 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باکتری و مواد قندی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است که به صورت مرتب روی دندان ها تشکیل می شود و اصلی ترین دلیل ایجاد پوسیدگی دندانی و بیماری لثه است و در صورتی که برداشته و تمیز نشود به </a:t>
            </a:r>
            <a:r>
              <a:rPr lang="fa-IR" alt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جرم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تبدیل می شود.</a:t>
            </a:r>
          </a:p>
          <a:p>
            <a:pPr marL="0" algn="just" rtl="1" eaLnBrk="1" hangingPunct="1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endParaRPr lang="fa-IR" altLang="en-US" sz="11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marL="0" algn="just" rtl="1" eaLnBrk="1" hangingPunct="1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r>
              <a:rPr lang="fa-IR" alt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پلاک میکروبی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قابل مشاهده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نیست. برای نشان دادن پلاک میکروبی 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از قرص یا محلول رنگی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(قرص یا محلول آشکار کننده پلاک) استفاده می شود.</a:t>
            </a:r>
            <a:endParaRPr lang="en-US" altLang="en-US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667000" y="3810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پلاک میکروبی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099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648200"/>
          </a:xfrm>
        </p:spPr>
        <p:txBody>
          <a:bodyPr>
            <a:noAutofit/>
          </a:bodyPr>
          <a:lstStyle/>
          <a:p>
            <a:pPr algn="just" rtl="1">
              <a:lnSpc>
                <a:spcPct val="160000"/>
              </a:lnSpc>
              <a:buClr>
                <a:schemeClr val="accent2">
                  <a:lumMod val="75000"/>
                </a:schemeClr>
              </a:buClr>
              <a:buSzPct val="120000"/>
              <a:buFont typeface="Wingdings" panose="05000000000000000000" pitchFamily="2" charset="2"/>
              <a:buChar char=""/>
            </a:pPr>
            <a:r>
              <a:rPr lang="fa-IR" altLang="en-US" sz="3200" b="1" dirty="0" smtClean="0">
                <a:cs typeface="2  Mitra" panose="00000400000000000000" pitchFamily="2" charset="-78"/>
              </a:rPr>
              <a:t>  میکروب ها</a:t>
            </a:r>
            <a:endParaRPr lang="fa-IR" altLang="en-US" sz="3200" b="1" dirty="0">
              <a:cs typeface="2  Mitra" panose="00000400000000000000" pitchFamily="2" charset="-78"/>
            </a:endParaRPr>
          </a:p>
          <a:p>
            <a:pPr algn="just" rtl="1">
              <a:lnSpc>
                <a:spcPct val="160000"/>
              </a:lnSpc>
              <a:buClr>
                <a:schemeClr val="accent2">
                  <a:lumMod val="75000"/>
                </a:schemeClr>
              </a:buClr>
              <a:buSzPct val="120000"/>
              <a:buFont typeface="Wingdings" panose="05000000000000000000" pitchFamily="2" charset="2"/>
              <a:buChar char=""/>
            </a:pPr>
            <a:r>
              <a:rPr lang="fa-IR" altLang="en-US" sz="3200" b="1" dirty="0" smtClean="0">
                <a:cs typeface="2  Mitra" panose="00000400000000000000" pitchFamily="2" charset="-78"/>
              </a:rPr>
              <a:t>مواد </a:t>
            </a:r>
            <a:r>
              <a:rPr lang="fa-IR" altLang="en-US" sz="3200" b="1" dirty="0">
                <a:cs typeface="2  Mitra" panose="00000400000000000000" pitchFamily="2" charset="-78"/>
              </a:rPr>
              <a:t>قندی</a:t>
            </a:r>
          </a:p>
          <a:p>
            <a:pPr algn="just" rtl="1">
              <a:lnSpc>
                <a:spcPct val="160000"/>
              </a:lnSpc>
              <a:buClr>
                <a:schemeClr val="accent2">
                  <a:lumMod val="75000"/>
                </a:schemeClr>
              </a:buClr>
              <a:buSzPct val="120000"/>
              <a:buFont typeface="Wingdings" panose="05000000000000000000" pitchFamily="2" charset="2"/>
              <a:buChar char=""/>
            </a:pPr>
            <a:r>
              <a:rPr lang="fa-IR" altLang="en-US" sz="3200" b="1" dirty="0" smtClean="0">
                <a:cs typeface="2  Mitra" panose="00000400000000000000" pitchFamily="2" charset="-78"/>
              </a:rPr>
              <a:t>  مقاومت </a:t>
            </a:r>
            <a:r>
              <a:rPr lang="fa-IR" altLang="en-US" sz="3200" b="1" dirty="0">
                <a:cs typeface="2  Mitra" panose="00000400000000000000" pitchFamily="2" charset="-78"/>
              </a:rPr>
              <a:t>شخص ودندان</a:t>
            </a:r>
          </a:p>
          <a:p>
            <a:pPr algn="just" rtl="1">
              <a:lnSpc>
                <a:spcPct val="160000"/>
              </a:lnSpc>
              <a:buClr>
                <a:schemeClr val="accent2">
                  <a:lumMod val="75000"/>
                </a:schemeClr>
              </a:buClr>
              <a:buSzPct val="120000"/>
              <a:buFont typeface="Wingdings" panose="05000000000000000000" pitchFamily="2" charset="2"/>
              <a:buChar char=""/>
            </a:pPr>
            <a:r>
              <a:rPr lang="fa-IR" altLang="en-US" sz="3200" b="1" dirty="0" smtClean="0">
                <a:cs typeface="2  Mitra" panose="00000400000000000000" pitchFamily="2" charset="-78"/>
              </a:rPr>
              <a:t>  زمان و سرعت ایجاد پوسیدگی</a:t>
            </a:r>
            <a:endParaRPr lang="en-US" altLang="en-US" sz="3200" b="1" dirty="0"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752600" y="457200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عوامل مؤثر بر ایجاد پوسیدگی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65" y="1972735"/>
            <a:ext cx="3276600" cy="4038600"/>
          </a:xfrm>
          <a:prstGeom prst="roundRect">
            <a:avLst>
              <a:gd name="adj" fmla="val 16667"/>
            </a:avLst>
          </a:prstGeom>
          <a:ln>
            <a:solidFill>
              <a:srgbClr val="0066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183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76875"/>
            <a:ext cx="8001000" cy="4525963"/>
          </a:xfrm>
        </p:spPr>
        <p:txBody>
          <a:bodyPr>
            <a:normAutofit fontScale="85000" lnSpcReduction="20000"/>
          </a:bodyPr>
          <a:lstStyle/>
          <a:p>
            <a:pPr algn="just" rtl="1" eaLnBrk="1" hangingPunct="1">
              <a:lnSpc>
                <a:spcPct val="150000"/>
              </a:lnSpc>
              <a:buClr>
                <a:srgbClr val="0066FF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شیارهای سطح جونده: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(به</a:t>
            </a:r>
            <a:r>
              <a:rPr lang="fa-IR" alt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دلیل تجمع مواد غذایی در داخل شیارها، احتمال ایجاد پوسیدگی خیلی زیاد است.)</a:t>
            </a:r>
          </a:p>
          <a:p>
            <a:pPr algn="just" rtl="1" eaLnBrk="1" hangingPunct="1">
              <a:lnSpc>
                <a:spcPct val="150000"/>
              </a:lnSpc>
              <a:buClr>
                <a:srgbClr val="0066FF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سطوح بین دندانی: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(به دلیل عدم دسترسی موهای مسواک به این منطقه و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عدم استفاده از نخ دندان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، میزان تجمع مواد غذایی و در نهایت احتمال پوسیدگی در این سطوح بالاست.) این مناطق را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تنها با استفاده از نخ دندان می توان تمیز کرد.</a:t>
            </a:r>
          </a:p>
          <a:p>
            <a:pPr algn="just" rtl="1" eaLnBrk="1" hangingPunct="1">
              <a:lnSpc>
                <a:spcPct val="150000"/>
              </a:lnSpc>
              <a:buClr>
                <a:srgbClr val="0066FF"/>
              </a:buClr>
              <a:buSzPct val="150000"/>
              <a:buFont typeface="Wingdings" panose="05000000000000000000" pitchFamily="2" charset="2"/>
              <a:buChar char=""/>
            </a:pP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طوق دندان (ناحیه اتصال لثه با دندان):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میکروب ها در طوق دندان تجمع می یابد هنگام مسواک کردن اگر این ناحیه تمیز نشود میکروب ها باعث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بروز بیماری لثه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 شود.</a:t>
            </a:r>
          </a:p>
          <a:p>
            <a:pPr marL="0" indent="0" algn="just" rtl="1" eaLnBrk="1" hangingPunct="1">
              <a:lnSpc>
                <a:spcPct val="150000"/>
              </a:lnSpc>
              <a:buClr>
                <a:srgbClr val="0066FF"/>
              </a:buClr>
              <a:buSzPct val="150000"/>
              <a:buNone/>
            </a:pPr>
            <a:endParaRPr lang="en-US" altLang="en-US" sz="2800" b="1" dirty="0" smtClean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955799" y="355277"/>
            <a:ext cx="504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محلهای شایع پوسیدگی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33" y="5410200"/>
            <a:ext cx="3623732" cy="132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7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058341"/>
            <a:ext cx="8208963" cy="5266260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کودکان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( بیش از دیگر گروههای سنی).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کودکانی با رژیم غذایی حاوی میزان بالای </a:t>
            </a:r>
            <a:r>
              <a:rPr lang="fa-IR" altLang="en-US" sz="24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کربوهیدرات.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>
                <a:cs typeface="2  Mitra" panose="00000400000000000000" pitchFamily="2" charset="-78"/>
              </a:rPr>
              <a:t>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افراد با بهداشت دهان ضعیف.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افرادی که</a:t>
            </a:r>
            <a:r>
              <a:rPr lang="fa-IR" altLang="en-US" sz="24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فلوراید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به میزان مناسب دریافت نمی کنند و یا در مناطقی سکونت دارند که آب آشامیدنی آنجا به میزان مناسب فلوراید ندارد.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افراد با </a:t>
            </a:r>
            <a:r>
              <a:rPr lang="fa-IR" altLang="en-US" sz="24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نقص و مشکلات فیزیکی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که توانایی رعایت بهداشت دهان خود را ندارند.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کودکان والدینی که خود دارای </a:t>
            </a:r>
            <a:r>
              <a:rPr lang="fa-IR" altLang="en-US" sz="24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پوسیدگی های فعال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هستند.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کودکان با بیماری خاص که تحت درمان های ویژه قرار می گیرند. 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endParaRPr lang="fa-IR" altLang="en-US" sz="2400" b="1" dirty="0" smtClean="0">
              <a:solidFill>
                <a:srgbClr val="FA00A7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725683" y="287870"/>
            <a:ext cx="72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افراد در معرض خطر پوسیدگی </a:t>
            </a: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دندان</a:t>
            </a:r>
          </a:p>
        </p:txBody>
      </p:sp>
    </p:spTree>
    <p:extLst>
      <p:ext uri="{BB962C8B-B14F-4D97-AF65-F5344CB8AC3E}">
        <p14:creationId xmlns:p14="http://schemas.microsoft.com/office/powerpoint/2010/main" val="349749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380068"/>
            <a:ext cx="7827963" cy="4419600"/>
          </a:xfrm>
        </p:spPr>
        <p:txBody>
          <a:bodyPr>
            <a:normAutofit/>
          </a:bodyPr>
          <a:lstStyle/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30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 تغییر رنگ مینای دندان: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در محل پوسیدگی مینا </a:t>
            </a:r>
            <a:r>
              <a:rPr lang="fa-IR" altLang="en-US" sz="3000" b="1" dirty="0" smtClean="0">
                <a:solidFill>
                  <a:schemeClr val="accent6">
                    <a:lumMod val="50000"/>
                  </a:schemeClr>
                </a:solidFill>
                <a:cs typeface="2  Mitra" panose="00000400000000000000" pitchFamily="2" charset="-78"/>
              </a:rPr>
              <a:t>قهوه ای یا سیاه رنگ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 شود.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3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 </a:t>
            </a:r>
            <a:r>
              <a:rPr lang="fa-IR" altLang="en-US" sz="30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سوراخ شدن دندان در محل پوسیدگی: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گاهی میزان تخریب کم است و فقط با معاینه دقیق مشخص می شود و گاهی مقدار زیادی از دندان از بین می رود، به طوری که شخص فکر می کند دندان او </a:t>
            </a:r>
            <a:r>
              <a:rPr lang="fa-IR" altLang="en-US" sz="30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شکسته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است. 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828800" y="398676"/>
            <a:ext cx="522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نشانه های پوسیدگی دندان</a:t>
            </a:r>
          </a:p>
        </p:txBody>
      </p:sp>
      <p:pic>
        <p:nvPicPr>
          <p:cNvPr id="5" name="Picture 2" descr="D:\E\Pictures\Demo Album\Anemation\Animation\دهان و دندان\8211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4724400"/>
            <a:ext cx="26670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4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447800"/>
            <a:ext cx="8056563" cy="4572000"/>
          </a:xfrm>
        </p:spPr>
        <p:txBody>
          <a:bodyPr>
            <a:normAutofit fontScale="92500"/>
          </a:bodyPr>
          <a:lstStyle/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3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0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حساس بودن یا درد گرفتن دندان: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هنگام خوردن غذاهای سرد، گرم، ترش و شیرین یا وقتی دندان را روی هم فشار می دهیم.</a:t>
            </a:r>
            <a:endParaRPr lang="en-US" altLang="en-US" sz="30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30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بوی بد دهان: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 تواند به علل مختلف ایجاد شود که یکی از دلایل آن </a:t>
            </a:r>
            <a:r>
              <a:rPr lang="fa-IR" altLang="en-US" sz="30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پوسیدگی دندان ها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است. </a:t>
            </a:r>
          </a:p>
          <a:p>
            <a:pPr algn="just" rtl="1" eaLnBrk="1" hangingPunct="1">
              <a:lnSpc>
                <a:spcPct val="150000"/>
              </a:lnSpc>
              <a:buClr>
                <a:srgbClr val="FF0000"/>
              </a:buClr>
              <a:buSzPct val="120000"/>
              <a:buFont typeface="Wingdings" panose="05000000000000000000" pitchFamily="2" charset="2"/>
              <a:buChar char="L"/>
              <a:defRPr/>
            </a:pPr>
            <a:r>
              <a:rPr lang="fa-IR" altLang="en-US" sz="3000" b="1" dirty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0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* </a:t>
            </a:r>
            <a:r>
              <a:rPr lang="fa-IR" altLang="en-US" sz="3000" b="1" dirty="0" smtClean="0">
                <a:solidFill>
                  <a:srgbClr val="FA00A7"/>
                </a:solidFill>
                <a:cs typeface="2  Mitra" panose="00000400000000000000" pitchFamily="2" charset="-78"/>
              </a:rPr>
              <a:t>پوسیدگی بین دندانی می تواند باعث گیرکردن مواد غذایی بین دندان ها یا پاره شدن نخ دندان هنگام استفاده بشود.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828800" y="457200"/>
            <a:ext cx="522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نشانه های پوسیدگی دندان</a:t>
            </a:r>
          </a:p>
        </p:txBody>
      </p:sp>
      <p:pic>
        <p:nvPicPr>
          <p:cNvPr id="5" name="Picture 2" descr="D:\E\Pictures\Demo Album\Anemation\Animation\دهان و دندان\8211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125" y="4267200"/>
            <a:ext cx="23622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604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762000" y="1371600"/>
            <a:ext cx="7842191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b="1" dirty="0" smtClean="0">
                <a:cs typeface="2  Mitra" pitchFamily="2" charset="-78"/>
              </a:rPr>
              <a:t>هنگامی که </a:t>
            </a:r>
            <a:r>
              <a:rPr lang="fa-IR" b="1" dirty="0" smtClean="0">
                <a:solidFill>
                  <a:srgbClr val="00B050"/>
                </a:solidFill>
                <a:cs typeface="2  Mitra" pitchFamily="2" charset="-78"/>
              </a:rPr>
              <a:t>پوسیدگی</a:t>
            </a:r>
            <a:r>
              <a:rPr lang="fa-IR" b="1" dirty="0" smtClean="0">
                <a:cs typeface="2  Mitra" pitchFamily="2" charset="-78"/>
              </a:rPr>
              <a:t> به </a:t>
            </a:r>
            <a:r>
              <a:rPr lang="fa-IR" b="1" dirty="0" smtClean="0">
                <a:solidFill>
                  <a:srgbClr val="660066"/>
                </a:solidFill>
                <a:cs typeface="2  Mitra" pitchFamily="2" charset="-78"/>
              </a:rPr>
              <a:t>مغز دندان(عصب) </a:t>
            </a:r>
            <a:r>
              <a:rPr lang="fa-IR" b="1" dirty="0" smtClean="0">
                <a:cs typeface="2  Mitra" pitchFamily="2" charset="-78"/>
              </a:rPr>
              <a:t>برسد، به طور معمول باعث </a:t>
            </a:r>
            <a:r>
              <a:rPr lang="fa-IR" b="1" dirty="0" smtClean="0">
                <a:solidFill>
                  <a:srgbClr val="0070C0"/>
                </a:solidFill>
                <a:cs typeface="2  Mitra" pitchFamily="2" charset="-78"/>
              </a:rPr>
              <a:t>دردهای شدید شبانه</a:t>
            </a:r>
            <a:r>
              <a:rPr lang="fa-IR" b="1" dirty="0" smtClean="0">
                <a:cs typeface="2  Mitra" pitchFamily="2" charset="-78"/>
              </a:rPr>
              <a:t>، مداوم و </a:t>
            </a:r>
            <a:r>
              <a:rPr lang="fa-IR" b="1" dirty="0" smtClean="0">
                <a:solidFill>
                  <a:srgbClr val="0070C0"/>
                </a:solidFill>
                <a:cs typeface="2  Mitra" pitchFamily="2" charset="-78"/>
              </a:rPr>
              <a:t>خودبخودی</a:t>
            </a:r>
            <a:r>
              <a:rPr lang="fa-IR" b="1" dirty="0" smtClean="0">
                <a:cs typeface="2  Mitra" pitchFamily="2" charset="-78"/>
              </a:rPr>
              <a:t> به وجود می آید و در صورت عدم درمان، در انتهای ریشه دندان عفونت ایجاد می شود که می تواند با ایجاد تورم بر روی لثه و یا گاه تورم در صورت همراه باشد. </a:t>
            </a:r>
            <a:r>
              <a:rPr lang="fa-IR" b="1" dirty="0" smtClean="0">
                <a:solidFill>
                  <a:srgbClr val="C00000"/>
                </a:solidFill>
                <a:cs typeface="2  Mitra" pitchFamily="2" charset="-78"/>
              </a:rPr>
              <a:t>(آبسه دندانی).</a:t>
            </a: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663792" y="347134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آبسه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1950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381000" y="1219200"/>
            <a:ext cx="8375591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400" b="1" dirty="0" smtClean="0">
                <a:cs typeface="2  Mitra" pitchFamily="2" charset="-78"/>
              </a:rPr>
              <a:t>عفونت های دندانی علاوه بر درد و ناراحتی برای کودک به علت کاهش مصرف غذا توسط کودک باعث </a:t>
            </a:r>
            <a:r>
              <a:rPr lang="fa-IR" sz="2400" b="1" dirty="0" smtClean="0">
                <a:solidFill>
                  <a:srgbClr val="0070C0"/>
                </a:solidFill>
                <a:cs typeface="2  Mitra" pitchFamily="2" charset="-78"/>
              </a:rPr>
              <a:t>سوء تغذیه </a:t>
            </a:r>
            <a:r>
              <a:rPr lang="fa-IR" sz="2400" b="1" dirty="0" smtClean="0">
                <a:cs typeface="2  Mitra" pitchFamily="2" charset="-78"/>
              </a:rPr>
              <a:t>در او می شود.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400" b="1" dirty="0" smtClean="0">
                <a:cs typeface="2  Mitra" pitchFamily="2" charset="-78"/>
              </a:rPr>
              <a:t>چنانچه دندان عفونی </a:t>
            </a:r>
            <a:r>
              <a:rPr lang="fa-IR" sz="2400" b="1" dirty="0" smtClean="0">
                <a:solidFill>
                  <a:srgbClr val="0070C0"/>
                </a:solidFill>
                <a:cs typeface="2  Mitra" pitchFamily="2" charset="-78"/>
              </a:rPr>
              <a:t>درمان نشود </a:t>
            </a:r>
            <a:r>
              <a:rPr lang="fa-IR" sz="2400" b="1" dirty="0" smtClean="0">
                <a:cs typeface="2  Mitra" pitchFamily="2" charset="-78"/>
              </a:rPr>
              <a:t>به عنوان کانون عفونت برای بدن محسوب می شود، ممکن است باعث بروز مجدد </a:t>
            </a:r>
            <a:r>
              <a:rPr lang="fa-IR" sz="2400" b="1" u="sng" dirty="0" smtClean="0">
                <a:solidFill>
                  <a:srgbClr val="FF0000"/>
                </a:solidFill>
                <a:cs typeface="2  Mitra" pitchFamily="2" charset="-78"/>
              </a:rPr>
              <a:t>عفونت شدید، </a:t>
            </a:r>
            <a:r>
              <a:rPr lang="fa-IR" sz="2400" b="1" dirty="0" smtClean="0">
                <a:solidFill>
                  <a:srgbClr val="0070C0"/>
                </a:solidFill>
                <a:cs typeface="2  Mitra" pitchFamily="2" charset="-78"/>
              </a:rPr>
              <a:t>تورم و آبسه حاد </a:t>
            </a:r>
            <a:r>
              <a:rPr lang="fa-IR" sz="2400" b="1" dirty="0" smtClean="0">
                <a:cs typeface="2  Mitra" pitchFamily="2" charset="-78"/>
              </a:rPr>
              <a:t>گردد.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400" b="1" dirty="0" smtClean="0">
                <a:cs typeface="2  Mitra" pitchFamily="2" charset="-78"/>
              </a:rPr>
              <a:t>پیشگیری و درمان پوسیدگی دندان در مراحل ابتدایی در افرادی که سابقه بیماری قلبی مادرزادی، تب رماتیسمی، پائین بودن مقاومت بدن در برابر عفونت و عقب افتادگی ذهنی و جسمی دارند اهمیت بسزایی دارد.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400" b="1" dirty="0" smtClean="0">
                <a:cs typeface="2  Mitra" pitchFamily="2" charset="-78"/>
              </a:rPr>
              <a:t>* لازم است کودکانی که دچار پوسیدگی دندان و دندان درد و غیره هستند در اسرع وقت به </a:t>
            </a:r>
            <a:r>
              <a:rPr lang="fa-IR" sz="2400" b="1" dirty="0" smtClean="0">
                <a:solidFill>
                  <a:srgbClr val="FF0000"/>
                </a:solidFill>
                <a:cs typeface="2  Mitra" pitchFamily="2" charset="-78"/>
              </a:rPr>
              <a:t>دندانپزشک ارجاع </a:t>
            </a:r>
            <a:r>
              <a:rPr lang="fa-IR" sz="2400" b="1" dirty="0" smtClean="0">
                <a:cs typeface="2  Mitra" pitchFamily="2" charset="-78"/>
              </a:rPr>
              <a:t>شوند.</a:t>
            </a:r>
          </a:p>
          <a:p>
            <a:pPr algn="just">
              <a:lnSpc>
                <a:spcPct val="150000"/>
              </a:lnSpc>
              <a:defRPr/>
            </a:pPr>
            <a:endParaRPr lang="en-US" sz="24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آبسه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17338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29000" y="2476501"/>
            <a:ext cx="5136885" cy="3009900"/>
          </a:xfrm>
        </p:spPr>
        <p:txBody>
          <a:bodyPr>
            <a:normAutofit/>
          </a:bodyPr>
          <a:lstStyle/>
          <a:p>
            <a:pPr marL="609600" indent="-609600" algn="r" rtl="1" eaLnBrk="1" hangingPunct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sz="3600" b="1" dirty="0" smtClean="0">
                <a:cs typeface="2  Mitra" panose="00000400000000000000" pitchFamily="2" charset="-78"/>
              </a:rPr>
              <a:t> چوب زبان ( آبسلانگ )</a:t>
            </a:r>
          </a:p>
          <a:p>
            <a:pPr marL="609600" indent="-609600" algn="r" rtl="1" eaLnBrk="1" hangingPunct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sz="3600" b="1" dirty="0" smtClean="0">
                <a:cs typeface="2  Mitra" panose="00000400000000000000" pitchFamily="2" charset="-78"/>
              </a:rPr>
              <a:t> چراغ قوه </a:t>
            </a:r>
          </a:p>
          <a:p>
            <a:pPr marL="609600" indent="-609600" algn="r" rtl="1" eaLnBrk="1" hangingPunct="1">
              <a:lnSpc>
                <a:spcPct val="150000"/>
              </a:lnSpc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sz="3600" b="1" dirty="0" smtClean="0">
                <a:cs typeface="2  Mitra" panose="00000400000000000000" pitchFamily="2" charset="-78"/>
              </a:rPr>
              <a:t> گاز تميز </a:t>
            </a:r>
            <a:endParaRPr lang="en-US" sz="3600" b="1" dirty="0" smtClean="0"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380018" y="399517"/>
            <a:ext cx="432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معاينه دهان و </a:t>
            </a: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524000"/>
            <a:ext cx="76902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برای معاینه دهان وسايل زیر لازم است:</a:t>
            </a:r>
            <a:endParaRPr lang="en-US" sz="4000" b="1" dirty="0">
              <a:solidFill>
                <a:srgbClr val="7030A0"/>
              </a:solidFill>
              <a:cs typeface="2  Mitra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0"/>
            <a:ext cx="3581400" cy="243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22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738" y="1238600"/>
            <a:ext cx="8229600" cy="4953000"/>
          </a:xfrm>
        </p:spPr>
        <p:txBody>
          <a:bodyPr>
            <a:normAutofit/>
          </a:bodyPr>
          <a:lstStyle/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شستن دستها با آب و صابون </a:t>
            </a:r>
          </a:p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نشاندن معاينه شونده روي صندلي</a:t>
            </a:r>
            <a:endParaRPr lang="en-US" dirty="0">
              <a:cs typeface="2  Mitra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 از او بخواهيد دهانش را باز </a:t>
            </a:r>
            <a:r>
              <a:rPr lang="fa-IR" dirty="0" smtClean="0">
                <a:cs typeface="2  Mitra" panose="00000400000000000000" pitchFamily="2" charset="-78"/>
              </a:rPr>
              <a:t>كند. </a:t>
            </a:r>
            <a:endParaRPr lang="fa-IR" dirty="0">
              <a:cs typeface="2  Mitra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با چراغ قوه دهان را روشن مي </a:t>
            </a:r>
            <a:r>
              <a:rPr lang="fa-IR" dirty="0" smtClean="0">
                <a:cs typeface="2  Mitra" panose="00000400000000000000" pitchFamily="2" charset="-78"/>
              </a:rPr>
              <a:t>كنيم.</a:t>
            </a:r>
            <a:endParaRPr lang="fa-IR" dirty="0">
              <a:cs typeface="2  Mitra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از يك سمت فك بالا شروع و بطور منظم كليه سطوح دنداني بررسي و به سمت </a:t>
            </a:r>
            <a:r>
              <a:rPr lang="fa-IR" dirty="0" smtClean="0">
                <a:cs typeface="2  Mitra" panose="00000400000000000000" pitchFamily="2" charset="-78"/>
              </a:rPr>
              <a:t>ديگر فک </a:t>
            </a:r>
            <a:r>
              <a:rPr lang="fa-IR" dirty="0">
                <a:cs typeface="2  Mitra" panose="00000400000000000000" pitchFamily="2" charset="-78"/>
              </a:rPr>
              <a:t>مي </a:t>
            </a:r>
            <a:r>
              <a:rPr lang="fa-IR" dirty="0" smtClean="0">
                <a:cs typeface="2  Mitra" panose="00000400000000000000" pitchFamily="2" charset="-78"/>
              </a:rPr>
              <a:t>رويم.</a:t>
            </a:r>
            <a:endParaRPr lang="en-US" dirty="0">
              <a:cs typeface="2  Mitra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با آبسلانگ جهت كنار زدن </a:t>
            </a:r>
            <a:r>
              <a:rPr lang="fa-IR" dirty="0" smtClean="0">
                <a:cs typeface="2  Mitra" panose="00000400000000000000" pitchFamily="2" charset="-78"/>
              </a:rPr>
              <a:t>زبان، لب </a:t>
            </a:r>
            <a:r>
              <a:rPr lang="fa-IR" dirty="0">
                <a:cs typeface="2  Mitra" panose="00000400000000000000" pitchFamily="2" charset="-78"/>
              </a:rPr>
              <a:t>و گونه استفاده مي </a:t>
            </a:r>
            <a:r>
              <a:rPr lang="fa-IR" dirty="0" smtClean="0">
                <a:cs typeface="2  Mitra" panose="00000400000000000000" pitchFamily="2" charset="-78"/>
              </a:rPr>
              <a:t>شود. </a:t>
            </a:r>
            <a:endParaRPr lang="fa-IR" dirty="0">
              <a:cs typeface="2  Mitra" panose="00000400000000000000" pitchFamily="2" charset="-78"/>
            </a:endParaRPr>
          </a:p>
          <a:p>
            <a:pPr marL="609600" indent="-609600" algn="r" rtl="1">
              <a:lnSpc>
                <a:spcPct val="90000"/>
              </a:lnSpc>
              <a:buClr>
                <a:srgbClr val="CC00FF"/>
              </a:buClr>
              <a:buFont typeface="Wingdings" panose="05000000000000000000" pitchFamily="2" charset="2"/>
              <a:buAutoNum type="arabicPeriod"/>
              <a:defRPr/>
            </a:pPr>
            <a:r>
              <a:rPr lang="fa-IR" dirty="0">
                <a:cs typeface="2  Mitra" panose="00000400000000000000" pitchFamily="2" charset="-78"/>
              </a:rPr>
              <a:t>براي معاينه زبان نوك </a:t>
            </a:r>
            <a:r>
              <a:rPr lang="fa-IR" dirty="0" smtClean="0">
                <a:cs typeface="2  Mitra" panose="00000400000000000000" pitchFamily="2" charset="-78"/>
              </a:rPr>
              <a:t>آن را </a:t>
            </a:r>
            <a:r>
              <a:rPr lang="fa-IR" dirty="0">
                <a:cs typeface="2  Mitra" panose="00000400000000000000" pitchFamily="2" charset="-78"/>
              </a:rPr>
              <a:t>با گاز تميز گرفته و به سمت خارج از دهان كشيده و تمام سطوح آن به دقت معاينه مي </a:t>
            </a:r>
            <a:r>
              <a:rPr lang="fa-IR" dirty="0" smtClean="0">
                <a:cs typeface="2  Mitra" panose="00000400000000000000" pitchFamily="2" charset="-78"/>
              </a:rPr>
              <a:t>شود.</a:t>
            </a:r>
            <a:r>
              <a:rPr lang="fa-IR" sz="2400" dirty="0" smtClean="0">
                <a:cs typeface="2  Mitra" panose="00000400000000000000" pitchFamily="2" charset="-78"/>
              </a:rPr>
              <a:t>  </a:t>
            </a:r>
            <a:endParaRPr lang="en-US" sz="2400" dirty="0">
              <a:cs typeface="2  Mitra" panose="00000400000000000000" pitchFamily="2" charset="-78"/>
            </a:endParaRPr>
          </a:p>
          <a:p>
            <a:pPr algn="r" rtl="1">
              <a:buClr>
                <a:srgbClr val="CC00FF"/>
              </a:buClr>
            </a:pPr>
            <a:endParaRPr lang="en-US" dirty="0"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88538" y="3048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روش معاينه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14400" y="1387929"/>
            <a:ext cx="2286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4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50292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  <a:buClr>
                <a:srgbClr val="FF0000"/>
              </a:buClr>
              <a:buSzPct val="120000"/>
              <a:buFont typeface="Webdings" panose="05030102010509060703" pitchFamily="18" charset="2"/>
              <a:buChar char=""/>
            </a:pPr>
            <a:r>
              <a:rPr lang="fa-IR" sz="2800" b="1" dirty="0" smtClean="0">
                <a:cs typeface="2  Mitra" panose="00000400000000000000" pitchFamily="2" charset="-78"/>
              </a:rPr>
              <a:t>تمام قسمت های </a:t>
            </a:r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2  Mitra" panose="00000400000000000000" pitchFamily="2" charset="-78"/>
              </a:rPr>
              <a:t>لثه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660066"/>
                </a:solidFill>
                <a:cs typeface="2  Mitra" panose="00000400000000000000" pitchFamily="2" charset="-78"/>
              </a:rPr>
              <a:t>کف دهان (زیر زبان)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کام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داخل گونه ها </a:t>
            </a:r>
            <a:r>
              <a:rPr lang="fa-IR" sz="2800" b="1" dirty="0" smtClean="0">
                <a:cs typeface="2  Mitra" panose="00000400000000000000" pitchFamily="2" charset="-78"/>
              </a:rPr>
              <a:t>و لب ها را به دقت معاینه کرده تا اگر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تورم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زخم</a:t>
            </a:r>
            <a:r>
              <a:rPr lang="fa-IR" sz="2800" b="1" dirty="0" smtClean="0">
                <a:cs typeface="2  Mitra" panose="00000400000000000000" pitchFamily="2" charset="-78"/>
              </a:rPr>
              <a:t> و یا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هر چیز غیرطبیعی </a:t>
            </a:r>
            <a:r>
              <a:rPr lang="fa-IR" sz="2800" b="1" dirty="0" smtClean="0">
                <a:cs typeface="2  Mitra" panose="00000400000000000000" pitchFamily="2" charset="-78"/>
              </a:rPr>
              <a:t>دیگر وجود داشته باشد، کودک را به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دندانپزشک ارجاع </a:t>
            </a:r>
            <a:r>
              <a:rPr lang="fa-IR" sz="2800" b="1" dirty="0" smtClean="0">
                <a:cs typeface="2  Mitra" panose="00000400000000000000" pitchFamily="2" charset="-78"/>
              </a:rPr>
              <a:t>نمایید.</a:t>
            </a:r>
          </a:p>
          <a:p>
            <a:pPr algn="just" rtl="1">
              <a:lnSpc>
                <a:spcPct val="150000"/>
              </a:lnSpc>
              <a:buClr>
                <a:srgbClr val="FF0000"/>
              </a:buClr>
              <a:buSzPct val="120000"/>
              <a:buFont typeface="Webdings" panose="05030102010509060703" pitchFamily="18" charset="2"/>
              <a:buChar char=""/>
            </a:pPr>
            <a:r>
              <a:rPr lang="fa-IR" sz="2800" b="1" dirty="0" smtClean="0">
                <a:cs typeface="2  Mitra" panose="00000400000000000000" pitchFamily="2" charset="-78"/>
              </a:rPr>
              <a:t>همه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سطوح مختلف </a:t>
            </a:r>
            <a:r>
              <a:rPr lang="fa-IR" sz="2800" b="1" dirty="0" smtClean="0">
                <a:cs typeface="2  Mitra" panose="00000400000000000000" pitchFamily="2" charset="-78"/>
              </a:rPr>
              <a:t>را در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تک تک دندان ها </a:t>
            </a:r>
            <a:r>
              <a:rPr lang="fa-IR" sz="2800" b="1" dirty="0" smtClean="0">
                <a:cs typeface="2  Mitra" panose="00000400000000000000" pitchFamily="2" charset="-78"/>
              </a:rPr>
              <a:t>معاینه کنید. وجود پلاک میکروبی، جرم، پوسیدگی دندان (از یک لک کوچک قهوه ای یا سیاه رنگ گرفته تا سوراخ شدگی دندان) را بررسی نمایید.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143000" y="304800"/>
            <a:ext cx="64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نکات مورد توجه در هنگام معاينه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0630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50292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  <a:buClr>
                <a:srgbClr val="FF0000"/>
              </a:buClr>
              <a:buSzPct val="120000"/>
              <a:buFont typeface="Webdings" panose="05030102010509060703" pitchFamily="18" charset="2"/>
              <a:buChar char=""/>
            </a:pPr>
            <a:r>
              <a:rPr lang="fa-IR" sz="2800" b="1" dirty="0" smtClean="0">
                <a:cs typeface="2  Mitra" panose="00000400000000000000" pitchFamily="2" charset="-78"/>
              </a:rPr>
              <a:t>چنانچه </a:t>
            </a:r>
            <a:r>
              <a:rPr lang="fa-IR" sz="2800" b="1" dirty="0" smtClean="0">
                <a:solidFill>
                  <a:schemeClr val="accent6">
                    <a:lumMod val="50000"/>
                  </a:schemeClr>
                </a:solidFill>
                <a:cs typeface="2  Mitra" panose="00000400000000000000" pitchFamily="2" charset="-78"/>
              </a:rPr>
              <a:t>تغییر رنگ قهوه ای یا سیاه </a:t>
            </a:r>
            <a:r>
              <a:rPr lang="fa-IR" sz="2800" b="1" dirty="0" smtClean="0">
                <a:cs typeface="2  Mitra" panose="00000400000000000000" pitchFamily="2" charset="-78"/>
              </a:rPr>
              <a:t>مشاهده گردید و دندان کودک در زمان خوردن یا نوشیدن غذاهای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سرد، گرم، شیرین یا ترش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حساس</a:t>
            </a:r>
            <a:r>
              <a:rPr lang="fa-IR" sz="2800" b="1" dirty="0" smtClean="0">
                <a:cs typeface="2  Mitra" panose="00000400000000000000" pitchFamily="2" charset="-78"/>
              </a:rPr>
              <a:t> باشد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پوسیدگی به عاج رسیده </a:t>
            </a:r>
            <a:r>
              <a:rPr lang="fa-IR" sz="2800" b="1" dirty="0" smtClean="0">
                <a:cs typeface="2  Mitra" panose="00000400000000000000" pitchFamily="2" charset="-78"/>
              </a:rPr>
              <a:t>و کودک باید به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دندانپزشک</a:t>
            </a:r>
            <a:r>
              <a:rPr lang="fa-IR" sz="2800" b="1" dirty="0" smtClean="0">
                <a:cs typeface="2  Mitra" panose="00000400000000000000" pitchFamily="2" charset="-78"/>
              </a:rPr>
              <a:t> مراجعه نماید.</a:t>
            </a:r>
          </a:p>
          <a:p>
            <a:pPr algn="just" rtl="1">
              <a:lnSpc>
                <a:spcPct val="150000"/>
              </a:lnSpc>
              <a:buClr>
                <a:srgbClr val="FF0000"/>
              </a:buClr>
              <a:buSzPct val="120000"/>
              <a:buFont typeface="Webdings" panose="05030102010509060703" pitchFamily="18" charset="2"/>
              <a:buChar char=""/>
            </a:pPr>
            <a:r>
              <a:rPr lang="fa-IR" sz="2800" b="1" dirty="0" smtClean="0">
                <a:cs typeface="2  Mitra" panose="00000400000000000000" pitchFamily="2" charset="-78"/>
              </a:rPr>
              <a:t>در صورتی که کودک دارای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تورم</a:t>
            </a:r>
            <a:r>
              <a:rPr lang="fa-IR" sz="2800" b="1" dirty="0" smtClean="0">
                <a:cs typeface="2  Mitra" panose="00000400000000000000" pitchFamily="2" charset="-78"/>
              </a:rPr>
              <a:t> بر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روی لثه </a:t>
            </a:r>
            <a:r>
              <a:rPr lang="fa-IR" sz="2800" b="1" dirty="0" smtClean="0">
                <a:cs typeface="2  Mitra" panose="00000400000000000000" pitchFamily="2" charset="-78"/>
              </a:rPr>
              <a:t>و یا گاه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تورم در صورت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(آبسه دندانی) </a:t>
            </a:r>
            <a:r>
              <a:rPr lang="fa-IR" sz="2800" b="1" dirty="0" smtClean="0">
                <a:cs typeface="2  Mitra" panose="00000400000000000000" pitchFamily="2" charset="-78"/>
              </a:rPr>
              <a:t>باشد و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سابقه درد شدید دندانی </a:t>
            </a:r>
            <a:r>
              <a:rPr lang="fa-IR" sz="2800" b="1" dirty="0" smtClean="0">
                <a:cs typeface="2  Mitra" panose="00000400000000000000" pitchFamily="2" charset="-78"/>
              </a:rPr>
              <a:t>را داشته باشد باید به سرعت تحت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درمان دندانپزشکی </a:t>
            </a:r>
            <a:r>
              <a:rPr lang="fa-IR" sz="2800" b="1" dirty="0" smtClean="0">
                <a:cs typeface="2  Mitra" panose="00000400000000000000" pitchFamily="2" charset="-78"/>
              </a:rPr>
              <a:t>قرار بگیرد.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143000" y="304800"/>
            <a:ext cx="64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نکات مورد توجه در هنگام معاينه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594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333634"/>
            <a:ext cx="8570913" cy="5269441"/>
          </a:xfrm>
        </p:spPr>
        <p:txBody>
          <a:bodyPr>
            <a:noAutofit/>
          </a:bodyPr>
          <a:lstStyle/>
          <a:p>
            <a:pPr algn="r" rtl="1" eaLnBrk="1" hangingPunct="1">
              <a:defRPr/>
            </a:pPr>
            <a:r>
              <a:rPr lang="fa-IR" altLang="en-US" sz="3600" b="1" dirty="0" smtClean="0">
                <a:solidFill>
                  <a:srgbClr val="CC00FF"/>
                </a:solidFill>
                <a:cs typeface="2  Titr" panose="00000700000000000000" pitchFamily="2" charset="-78"/>
              </a:rPr>
              <a:t>تعریف لثه سالم</a:t>
            </a:r>
          </a:p>
          <a:p>
            <a:pPr algn="r" rtl="1" eaLnBrk="1" hangingPunct="1">
              <a:lnSpc>
                <a:spcPct val="150000"/>
              </a:lnSpc>
              <a:defRPr/>
            </a:pP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رنگ صورتی 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قوام سفت و محکم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تبعیت شکل لثه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از شکل و طرز قرار گرفتن دندانها 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تیز بودن لبه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آن به طوری که مثل لایه ای روی دندان کشیده شود.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عدم وجود هر گونه ناهمواری یا لبه پهن بین دندان و لثه، به طوری که فضای بین دندان ها توسط لثه پر شود</a:t>
            </a:r>
            <a:r>
              <a:rPr lang="fa-IR" altLang="en-US" sz="2800" b="1" dirty="0">
                <a:cs typeface="2  Mitra" panose="00000400000000000000" pitchFamily="2" charset="-78"/>
              </a:rPr>
              <a:t>.</a:t>
            </a:r>
            <a:endParaRPr lang="fa-IR" altLang="en-US" sz="2800" b="1" dirty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2233" y="1333634"/>
            <a:ext cx="2870462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3733800" y="336216"/>
            <a:ext cx="3996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>
                <a:solidFill>
                  <a:srgbClr val="FF0000"/>
                </a:solidFill>
                <a:cs typeface="2  Titr" pitchFamily="2" charset="-78"/>
              </a:rPr>
              <a:t>لثه وبیماری های آن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83531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7924800" cy="4525963"/>
          </a:xfrm>
        </p:spPr>
        <p:txBody>
          <a:bodyPr>
            <a:normAutofit fontScale="92500"/>
          </a:bodyPr>
          <a:lstStyle/>
          <a:p>
            <a:pPr marL="0" indent="0" algn="just" rtl="1">
              <a:lnSpc>
                <a:spcPct val="150000"/>
              </a:lnSpc>
              <a:buClr>
                <a:srgbClr val="FFC000"/>
              </a:buClr>
              <a:buNone/>
              <a:defRPr/>
            </a:pPr>
            <a:r>
              <a:rPr lang="fa-IR" altLang="en-US" b="1" dirty="0">
                <a:solidFill>
                  <a:srgbClr val="FF00FF"/>
                </a:solidFill>
                <a:cs typeface="2  Mitra" panose="00000400000000000000" pitchFamily="2" charset="-78"/>
              </a:rPr>
              <a:t>رنگ صورتی </a:t>
            </a:r>
            <a:r>
              <a:rPr lang="fa-IR" altLang="en-US" b="1" dirty="0">
                <a:solidFill>
                  <a:srgbClr val="FF0000"/>
                </a:solidFill>
                <a:cs typeface="2  Mitra" panose="00000400000000000000" pitchFamily="2" charset="-78"/>
              </a:rPr>
              <a:t>و لبه های کاملا تیز </a:t>
            </a:r>
            <a:r>
              <a:rPr lang="fa-IR" altLang="en-US" b="1" dirty="0">
                <a:solidFill>
                  <a:srgbClr val="0070C0"/>
                </a:solidFill>
                <a:cs typeface="2  Mitra" panose="00000400000000000000" pitchFamily="2" charset="-78"/>
              </a:rPr>
              <a:t>لثه از جمله علامت های مشخص کننده </a:t>
            </a:r>
            <a:r>
              <a:rPr lang="fa-IR" altLang="en-US" b="1" dirty="0">
                <a:solidFill>
                  <a:srgbClr val="00B050"/>
                </a:solidFill>
                <a:cs typeface="2  Mitra" panose="00000400000000000000" pitchFamily="2" charset="-78"/>
              </a:rPr>
              <a:t>سلامت لثه </a:t>
            </a:r>
            <a:r>
              <a:rPr lang="fa-IR" altLang="en-US" b="1" dirty="0">
                <a:solidFill>
                  <a:srgbClr val="0070C0"/>
                </a:solidFill>
                <a:cs typeface="2  Mitra" panose="00000400000000000000" pitchFamily="2" charset="-78"/>
              </a:rPr>
              <a:t>هستد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.</a:t>
            </a:r>
          </a:p>
          <a:p>
            <a:pPr marL="0" indent="0" algn="just" rtl="1">
              <a:lnSpc>
                <a:spcPct val="150000"/>
              </a:lnSpc>
              <a:buClr>
                <a:srgbClr val="FFC000"/>
              </a:buClr>
              <a:buNone/>
              <a:defRPr/>
            </a:pPr>
            <a:endParaRPr lang="fa-IR" altLang="en-US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Clr>
                <a:srgbClr val="FFC000"/>
              </a:buClr>
              <a:buNone/>
              <a:defRPr/>
            </a:pPr>
            <a:endParaRPr lang="fa-IR" altLang="en-US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  <a:defRPr/>
            </a:pPr>
            <a:r>
              <a:rPr lang="fa-IR" altLang="en-US" b="1" dirty="0">
                <a:solidFill>
                  <a:srgbClr val="0070C0"/>
                </a:solidFill>
                <a:cs typeface="2  Mitra" panose="00000400000000000000" pitchFamily="2" charset="-78"/>
              </a:rPr>
              <a:t>در روی لثه افرادی که رنگ </a:t>
            </a:r>
            <a:r>
              <a:rPr lang="fa-IR" altLang="en-US" b="1" dirty="0">
                <a:solidFill>
                  <a:srgbClr val="C00000"/>
                </a:solidFill>
                <a:cs typeface="2  Mitra" panose="00000400000000000000" pitchFamily="2" charset="-78"/>
              </a:rPr>
              <a:t>چهره تیره </a:t>
            </a:r>
            <a:r>
              <a:rPr lang="fa-IR" altLang="en-US" b="1" dirty="0">
                <a:solidFill>
                  <a:srgbClr val="0070C0"/>
                </a:solidFill>
                <a:cs typeface="2  Mitra" panose="00000400000000000000" pitchFamily="2" charset="-78"/>
              </a:rPr>
              <a:t>دارند </a:t>
            </a:r>
            <a:r>
              <a:rPr lang="fa-IR" altLang="en-US" b="1" dirty="0">
                <a:solidFill>
                  <a:srgbClr val="FF00FF"/>
                </a:solidFill>
                <a:cs typeface="2  Mitra" panose="00000400000000000000" pitchFamily="2" charset="-78"/>
              </a:rPr>
              <a:t>لکه های قهوه ای</a:t>
            </a:r>
            <a:r>
              <a:rPr lang="fa-IR" altLang="en-US" b="1" dirty="0">
                <a:solidFill>
                  <a:srgbClr val="0070C0"/>
                </a:solidFill>
                <a:cs typeface="2  Mitra" panose="00000400000000000000" pitchFamily="2" charset="-78"/>
              </a:rPr>
              <a:t> رنگ دیده می شوند، این پدیده </a:t>
            </a:r>
            <a:r>
              <a:rPr lang="fa-IR" altLang="en-US" b="1" dirty="0">
                <a:solidFill>
                  <a:srgbClr val="00B050"/>
                </a:solidFill>
                <a:cs typeface="2  Mitra" panose="00000400000000000000" pitchFamily="2" charset="-78"/>
              </a:rPr>
              <a:t>بیماری لثه </a:t>
            </a:r>
            <a:r>
              <a:rPr lang="fa-IR" altLang="en-US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نیست</a:t>
            </a:r>
            <a:r>
              <a:rPr lang="fa-IR" altLang="en-US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133600"/>
            <a:ext cx="2338387" cy="1872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163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346075" y="1082773"/>
            <a:ext cx="8153400" cy="3717827"/>
          </a:xfrm>
        </p:spPr>
        <p:txBody>
          <a:bodyPr rtlCol="0">
            <a:normAutofit fontScale="92500" lnSpcReduction="10000"/>
          </a:bodyPr>
          <a:lstStyle/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ea typeface="+mj-ea"/>
                <a:cs typeface="2  Mitra" panose="00000400000000000000" pitchFamily="2" charset="-78"/>
              </a:rPr>
              <a:t>التهاب لثه (ژنژیویت)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به مرحله ابتدایی بیماری لثه، التهاب لثه یا ژنژیویت گویند که به صورت </a:t>
            </a:r>
            <a:r>
              <a:rPr lang="fa-IR" altLang="en-US" sz="28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قرمزی، تورم </a:t>
            </a: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و </a:t>
            </a:r>
            <a:r>
              <a:rPr lang="fa-IR" altLang="en-US" sz="28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درد</a:t>
            </a: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 در </a:t>
            </a:r>
            <a:r>
              <a:rPr lang="fa-IR" altLang="en-US" sz="28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لثه</a:t>
            </a: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 بروز می نماید و ممکن است لثه در زمان مسواک زدن </a:t>
            </a:r>
            <a:r>
              <a:rPr lang="fa-IR" altLang="en-US" sz="2800" b="1" dirty="0" smtClean="0">
                <a:solidFill>
                  <a:srgbClr val="C00000"/>
                </a:solidFill>
                <a:ea typeface="+mj-ea"/>
                <a:cs typeface="2  Mitra" panose="00000400000000000000" pitchFamily="2" charset="-78"/>
              </a:rPr>
              <a:t>خونریزی</a:t>
            </a: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 داشته باشد.</a:t>
            </a:r>
          </a:p>
          <a:p>
            <a:pPr marL="114300" indent="-457200" algn="just" rtl="1" eaLnBrk="1" fontAlgn="auto" hangingPunct="1">
              <a:lnSpc>
                <a:spcPct val="150000"/>
              </a:lnSpc>
              <a:spcAft>
                <a:spcPts val="0"/>
              </a:spcAft>
              <a:buClr>
                <a:srgbClr val="00B0F0"/>
              </a:buClr>
              <a:buFont typeface="Wingdings" panose="05000000000000000000" pitchFamily="2" charset="2"/>
              <a:buChar char="v"/>
              <a:defRPr/>
            </a:pP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لثه متورم با کوچکترین تماسی، به شدت دچار خونریزی می شود، اگر درمان نشود، باعث تحلیل استخوان و لقی دندان ها خواهد شد.</a:t>
            </a:r>
            <a:endParaRPr lang="en-US" altLang="en-US" sz="2800" b="1" dirty="0">
              <a:solidFill>
                <a:schemeClr val="tx1"/>
              </a:solidFill>
              <a:ea typeface="+mj-ea"/>
              <a:cs typeface="2  Mitra" panose="00000400000000000000" pitchFamily="2" charset="-78"/>
            </a:endParaRP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750" y="4953000"/>
            <a:ext cx="852805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2622775" y="248571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بیماری لثه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24244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482600" y="3506127"/>
            <a:ext cx="8048400" cy="2917825"/>
          </a:xfrm>
        </p:spPr>
        <p:txBody>
          <a:bodyPr rtlCol="0">
            <a:normAutofit/>
          </a:bodyPr>
          <a:lstStyle/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ea typeface="+mj-ea"/>
                <a:cs typeface="2  Mitra" panose="00000400000000000000" pitchFamily="2" charset="-78"/>
              </a:rPr>
              <a:t>پریودنتیت:</a:t>
            </a:r>
          </a:p>
          <a:p>
            <a:pPr marL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fa-IR" altLang="en-US" sz="26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وقتی التهاب لثه ادامه پیدا کند، </a:t>
            </a:r>
            <a:r>
              <a:rPr lang="fa-IR" altLang="en-US" sz="26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لثه</a:t>
            </a:r>
            <a:r>
              <a:rPr lang="fa-IR" altLang="en-US" sz="26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 شروع به </a:t>
            </a:r>
            <a:r>
              <a:rPr lang="fa-IR" altLang="en-US" sz="26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تحلیل رفتن </a:t>
            </a:r>
            <a:r>
              <a:rPr lang="fa-IR" altLang="en-US" sz="26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می کند. به تدریج بیماری به بافتهای نگهدارنده دهان پیشرفت می کند که در نهایت باعث</a:t>
            </a:r>
            <a:r>
              <a:rPr lang="fa-IR" altLang="en-US" sz="26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 لقی دندان ها </a:t>
            </a:r>
            <a:r>
              <a:rPr lang="fa-IR" altLang="en-US" sz="26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می شود</a:t>
            </a:r>
            <a:r>
              <a:rPr lang="fa-IR" altLang="en-US" sz="2800" b="1" dirty="0" smtClean="0">
                <a:solidFill>
                  <a:schemeClr val="tx1"/>
                </a:solidFill>
                <a:ea typeface="+mj-ea"/>
                <a:cs typeface="2  Mitra" panose="00000400000000000000" pitchFamily="2" charset="-78"/>
              </a:rPr>
              <a:t>.</a:t>
            </a:r>
            <a:endParaRPr lang="en-US" altLang="en-US" sz="2800" b="1" dirty="0">
              <a:solidFill>
                <a:schemeClr val="tx1"/>
              </a:solidFill>
              <a:ea typeface="+mj-ea"/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514600" y="457591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بیماری لثه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04800" y="1110474"/>
            <a:ext cx="8200800" cy="26662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just" rtl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ea typeface="+mj-ea"/>
                <a:cs typeface="2  Mitra" panose="00000400000000000000" pitchFamily="2" charset="-78"/>
              </a:rPr>
              <a:t>جرم دندان:</a:t>
            </a:r>
          </a:p>
          <a:p>
            <a:pPr marL="0" algn="just" rtl="1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fa-IR" altLang="en-US" sz="2600" b="1" dirty="0" smtClean="0">
                <a:ea typeface="+mj-ea"/>
                <a:cs typeface="2  Mitra" panose="00000400000000000000" pitchFamily="2" charset="-78"/>
              </a:rPr>
              <a:t>اگر </a:t>
            </a:r>
            <a:r>
              <a:rPr lang="fa-IR" altLang="en-US" sz="26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پلاک میکروبی </a:t>
            </a:r>
            <a:r>
              <a:rPr lang="fa-IR" altLang="en-US" sz="2600" b="1" dirty="0" smtClean="0">
                <a:ea typeface="+mj-ea"/>
                <a:cs typeface="2  Mitra" panose="00000400000000000000" pitchFamily="2" charset="-78"/>
              </a:rPr>
              <a:t>به مدت طولانی روی دندان باقی بماند و توسط مسواک و نخ دندان از سطح دندان ها تمیز نگردد به لایه ای </a:t>
            </a:r>
            <a:r>
              <a:rPr lang="fa-IR" altLang="en-US" sz="26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سخت </a:t>
            </a:r>
            <a:r>
              <a:rPr lang="fa-IR" altLang="en-US" sz="2600" b="1" dirty="0" smtClean="0">
                <a:ea typeface="+mj-ea"/>
                <a:cs typeface="2  Mitra" panose="00000400000000000000" pitchFamily="2" charset="-78"/>
              </a:rPr>
              <a:t>به </a:t>
            </a:r>
            <a:r>
              <a:rPr lang="fa-IR" altLang="en-US" sz="2600" b="1" dirty="0" smtClean="0">
                <a:solidFill>
                  <a:srgbClr val="0070C0"/>
                </a:solidFill>
                <a:ea typeface="+mj-ea"/>
                <a:cs typeface="2  Mitra" panose="00000400000000000000" pitchFamily="2" charset="-78"/>
              </a:rPr>
              <a:t>رنگ زرد یا قهوه ای </a:t>
            </a:r>
            <a:r>
              <a:rPr lang="fa-IR" altLang="en-US" sz="2600" b="1" dirty="0" smtClean="0">
                <a:ea typeface="+mj-ea"/>
                <a:cs typeface="2  Mitra" panose="00000400000000000000" pitchFamily="2" charset="-78"/>
              </a:rPr>
              <a:t>تبدیل شده که </a:t>
            </a:r>
            <a:r>
              <a:rPr lang="fa-IR" altLang="en-US" sz="2600" b="1" dirty="0" smtClean="0">
                <a:solidFill>
                  <a:srgbClr val="FF0000"/>
                </a:solidFill>
                <a:ea typeface="+mj-ea"/>
                <a:cs typeface="2  Mitra" panose="00000400000000000000" pitchFamily="2" charset="-78"/>
              </a:rPr>
              <a:t>جرم دندان </a:t>
            </a:r>
            <a:r>
              <a:rPr lang="fa-IR" altLang="en-US" sz="2600" b="1" dirty="0" smtClean="0">
                <a:ea typeface="+mj-ea"/>
                <a:cs typeface="2  Mitra" panose="00000400000000000000" pitchFamily="2" charset="-78"/>
              </a:rPr>
              <a:t>نامیده می شود</a:t>
            </a:r>
            <a:r>
              <a:rPr lang="fa-IR" altLang="en-US" sz="2400" b="1" dirty="0" smtClean="0">
                <a:ea typeface="+mj-ea"/>
                <a:cs typeface="2  Mitra" panose="00000400000000000000" pitchFamily="2" charset="-78"/>
              </a:rPr>
              <a:t>.</a:t>
            </a:r>
            <a:endParaRPr lang="en-US" altLang="en-US" sz="2400" b="1" dirty="0">
              <a:ea typeface="+mj-ea"/>
              <a:cs typeface="2  Mitra" panose="00000400000000000000" pitchFamily="2" charset="-78"/>
            </a:endParaRPr>
          </a:p>
        </p:txBody>
      </p:sp>
      <p:pic>
        <p:nvPicPr>
          <p:cNvPr id="8" name="Picture 4" descr="17005 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5605549"/>
            <a:ext cx="3325812" cy="116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37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158788"/>
            <a:ext cx="8458200" cy="5275262"/>
          </a:xfrm>
        </p:spPr>
        <p:txBody>
          <a:bodyPr rtlCol="0">
            <a:noAutofit/>
          </a:bodyPr>
          <a:lstStyle/>
          <a:p>
            <a:pPr algn="just" rtl="1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زمانی که </a:t>
            </a:r>
            <a:r>
              <a:rPr lang="fa-IR" sz="2800" b="1" dirty="0" smtClean="0">
                <a:solidFill>
                  <a:srgbClr val="0070C0"/>
                </a:solidFill>
                <a:cs typeface="2  Mitra" pitchFamily="2" charset="-78"/>
              </a:rPr>
              <a:t>پلاک میکروبی اطراف لثه تمیز نشود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، مواد ترشح شده توسط باکتری ها در پلاک باعث آسیب و التهاب لثه می گردد. </a:t>
            </a:r>
            <a:r>
              <a:rPr lang="fa-IR" sz="2800" b="1" dirty="0" smtClean="0">
                <a:solidFill>
                  <a:srgbClr val="0070C0"/>
                </a:solidFill>
                <a:cs typeface="2  Mitra" pitchFamily="2" charset="-78"/>
              </a:rPr>
              <a:t>سطح ناصاف و خشن جرم دندانی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 باعث تجمع بیشتر پلاک میکروبی بر روی دندان ها شده و التهاب لثه را تشدید می نماید.</a:t>
            </a:r>
          </a:p>
          <a:p>
            <a:pPr algn="just" rtl="1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در صورت </a:t>
            </a:r>
            <a:r>
              <a:rPr lang="fa-IR" sz="2800" b="1" dirty="0" smtClean="0">
                <a:solidFill>
                  <a:srgbClr val="FF0000"/>
                </a:solidFill>
                <a:cs typeface="2  Mitra" pitchFamily="2" charset="-78"/>
              </a:rPr>
              <a:t>تشکیل جرم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، با مراجعه به </a:t>
            </a:r>
            <a:r>
              <a:rPr lang="fa-IR" sz="2800" b="1" dirty="0" smtClean="0">
                <a:solidFill>
                  <a:srgbClr val="FF00FF"/>
                </a:solidFill>
                <a:cs typeface="2  Mitra" pitchFamily="2" charset="-78"/>
              </a:rPr>
              <a:t>دندانپزشک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 باید دندان ها </a:t>
            </a:r>
            <a:r>
              <a:rPr lang="fa-IR" sz="2800" b="1" dirty="0" smtClean="0">
                <a:solidFill>
                  <a:srgbClr val="00B050"/>
                </a:solidFill>
                <a:cs typeface="2  Mitra" pitchFamily="2" charset="-78"/>
              </a:rPr>
              <a:t>جرم گیری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 شود. </a:t>
            </a:r>
          </a:p>
          <a:p>
            <a:pPr algn="just" rtl="1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بر خلاف تصور برخی افراد، </a:t>
            </a:r>
            <a:r>
              <a:rPr lang="fa-IR" sz="2800" b="1" dirty="0" smtClean="0">
                <a:solidFill>
                  <a:srgbClr val="00B050"/>
                </a:solidFill>
                <a:cs typeface="2  Mitra" pitchFamily="2" charset="-78"/>
              </a:rPr>
              <a:t>جرم گیری 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باعث </a:t>
            </a:r>
            <a:r>
              <a:rPr lang="fa-IR" sz="2800" b="1" dirty="0" smtClean="0">
                <a:solidFill>
                  <a:srgbClr val="CC00FF"/>
                </a:solidFill>
                <a:cs typeface="2  Mitra" pitchFamily="2" charset="-78"/>
              </a:rPr>
              <a:t>صدمه و لقی دندان ها </a:t>
            </a:r>
            <a:r>
              <a:rPr lang="fa-IR" sz="2800" b="1" dirty="0" smtClean="0">
                <a:solidFill>
                  <a:srgbClr val="FF0000"/>
                </a:solidFill>
                <a:cs typeface="2  Mitra" pitchFamily="2" charset="-78"/>
              </a:rPr>
              <a:t>نخواهد شد</a:t>
            </a:r>
            <a:r>
              <a:rPr lang="fa-IR" sz="2800" b="1" dirty="0" smtClean="0">
                <a:solidFill>
                  <a:schemeClr val="tx1"/>
                </a:solidFill>
                <a:cs typeface="2  Mitra" pitchFamily="2" charset="-78"/>
              </a:rPr>
              <a:t>.</a:t>
            </a:r>
            <a:endParaRPr lang="fa-IR" sz="2800" b="1" dirty="0" smtClean="0">
              <a:solidFill>
                <a:schemeClr val="tx1">
                  <a:lumMod val="50000"/>
                  <a:lumOff val="50000"/>
                </a:schemeClr>
              </a:solidFill>
              <a:cs typeface="2  Mitra" pitchFamily="2" charset="-78"/>
            </a:endParaRPr>
          </a:p>
          <a:p>
            <a:pPr marL="0" indent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fa-IR" sz="2800" b="1" dirty="0" smtClean="0">
              <a:solidFill>
                <a:schemeClr val="tx1">
                  <a:lumMod val="50000"/>
                  <a:lumOff val="50000"/>
                </a:schemeClr>
              </a:solidFill>
              <a:cs typeface="2  Mitra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353494" y="371671"/>
            <a:ext cx="4464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علت ایجاد التهاب لثه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1534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 txBox="1">
            <a:spLocks/>
          </p:cNvSpPr>
          <p:nvPr/>
        </p:nvSpPr>
        <p:spPr>
          <a:xfrm>
            <a:off x="2895594" y="3048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آفت دهان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255225"/>
            <a:ext cx="8229600" cy="5105400"/>
          </a:xfrm>
        </p:spPr>
        <p:txBody>
          <a:bodyPr>
            <a:no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600" b="1" dirty="0" smtClean="0">
                <a:cs typeface="2  Mitra" panose="00000400000000000000" pitchFamily="2" charset="-78"/>
              </a:rPr>
              <a:t>آفت به شکل </a:t>
            </a:r>
            <a:r>
              <a:rPr lang="fa-IR" sz="26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زخم سفید رنگ کوچک </a:t>
            </a:r>
            <a:r>
              <a:rPr lang="fa-IR" sz="2600" b="1" dirty="0" smtClean="0">
                <a:cs typeface="2  Mitra" panose="00000400000000000000" pitchFamily="2" charset="-78"/>
              </a:rPr>
              <a:t>روی گونه، لب،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600" b="1" dirty="0" smtClean="0">
                <a:cs typeface="2  Mitra" panose="00000400000000000000" pitchFamily="2" charset="-78"/>
              </a:rPr>
              <a:t> کف دهان بروز می کند. </a:t>
            </a:r>
          </a:p>
          <a:p>
            <a:pPr algn="just" rtl="1">
              <a:lnSpc>
                <a:spcPct val="150000"/>
              </a:lnSpc>
            </a:pPr>
            <a:r>
              <a:rPr lang="fa-IR" sz="2600" b="1" dirty="0" smtClean="0">
                <a:cs typeface="2  Mitra" panose="00000400000000000000" pitchFamily="2" charset="-78"/>
              </a:rPr>
              <a:t>معمولا به صورت </a:t>
            </a:r>
            <a:r>
              <a:rPr lang="fa-IR" sz="26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زخم های منفرد یا چندتایی</a:t>
            </a:r>
            <a:r>
              <a:rPr lang="fa-IR" sz="2600" b="1" dirty="0" smtClean="0">
                <a:cs typeface="2  Mitra" panose="00000400000000000000" pitchFamily="2" charset="-78"/>
              </a:rPr>
              <a:t> دیده می شود که حداکثر پس از دو هفته بهبود می یابد ولی ممکن است دوباره عود کند.</a:t>
            </a:r>
          </a:p>
          <a:p>
            <a:pPr algn="just" rtl="1">
              <a:lnSpc>
                <a:spcPct val="150000"/>
              </a:lnSpc>
            </a:pPr>
            <a:r>
              <a:rPr lang="fa-IR" sz="2600" b="1" dirty="0" smtClean="0">
                <a:cs typeface="2  Mitra" panose="00000400000000000000" pitchFamily="2" charset="-78"/>
              </a:rPr>
              <a:t>علت ایجاد آفت ناشناخته است ولی عواملی مانند </a:t>
            </a:r>
            <a:r>
              <a:rPr lang="fa-IR" sz="2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فشار روحی </a:t>
            </a:r>
            <a:r>
              <a:rPr lang="fa-IR" sz="2600" b="1" dirty="0" smtClean="0">
                <a:cs typeface="2  Mitra" panose="00000400000000000000" pitchFamily="2" charset="-78"/>
              </a:rPr>
              <a:t>و </a:t>
            </a:r>
            <a:r>
              <a:rPr lang="fa-IR" sz="2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حساسیت ها </a:t>
            </a:r>
            <a:r>
              <a:rPr lang="fa-IR" sz="2600" b="1" dirty="0" smtClean="0">
                <a:cs typeface="2  Mitra" panose="00000400000000000000" pitchFamily="2" charset="-78"/>
              </a:rPr>
              <a:t>می توانند به ایجاد آفت کمک نمایند.</a:t>
            </a:r>
          </a:p>
          <a:p>
            <a:pPr algn="just" rtl="1">
              <a:lnSpc>
                <a:spcPct val="150000"/>
              </a:lnSpc>
            </a:pPr>
            <a:r>
              <a:rPr lang="fa-IR" sz="2600" b="1" dirty="0" smtClean="0">
                <a:cs typeface="2  Mitra" panose="00000400000000000000" pitchFamily="2" charset="-78"/>
              </a:rPr>
              <a:t>آفت معمولا نیاز به درمان ندارد ولی اگر خیلی دردناک باشد با مراجعه به دندانپزشک می توان برای تسکین درد، دارو دریافت نمود.</a:t>
            </a:r>
            <a:endParaRPr lang="en-US" sz="2600" b="1" dirty="0">
              <a:cs typeface="2  Mitra" panose="00000400000000000000" pitchFamily="2" charset="-78"/>
            </a:endParaRPr>
          </a:p>
        </p:txBody>
      </p:sp>
      <p:pic>
        <p:nvPicPr>
          <p:cNvPr id="4" name="Picture 4" descr="major_recurr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36075"/>
            <a:ext cx="2362200" cy="1562100"/>
          </a:xfrm>
          <a:prstGeom prst="rect">
            <a:avLst/>
          </a:prstGeom>
          <a:ln w="381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0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35242"/>
            <a:ext cx="8153400" cy="5181600"/>
          </a:xfrm>
        </p:spPr>
        <p:txBody>
          <a:bodyPr>
            <a:normAutofit fontScale="85000" lnSpcReduction="10000"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2  Mitra" panose="00000400000000000000" pitchFamily="2" charset="-78"/>
              </a:rPr>
              <a:t>بوی بد تنفس نباید با بوی آزار دهنده زودگذری</a:t>
            </a:r>
          </a:p>
          <a:p>
            <a:pPr marL="0" indent="0" algn="just" rtl="1">
              <a:lnSpc>
                <a:spcPct val="200000"/>
              </a:lnSpc>
              <a:buNone/>
            </a:pPr>
            <a:r>
              <a:rPr lang="fa-IR" sz="2800" b="1" dirty="0" smtClean="0">
                <a:cs typeface="2  Mitra" panose="00000400000000000000" pitchFamily="2" charset="-78"/>
              </a:rPr>
              <a:t> که ناشی از خوردن غذا (مثل سیر) یا سیگار کشیدن است اشتباه شود.</a:t>
            </a:r>
          </a:p>
          <a:p>
            <a:pPr algn="just" rtl="1">
              <a:lnSpc>
                <a:spcPct val="200000"/>
              </a:lnSpc>
            </a:pPr>
            <a:endParaRPr lang="fa-IR" sz="1000" b="1" dirty="0" smtClean="0">
              <a:cs typeface="2  Mitra" panose="00000400000000000000" pitchFamily="2" charset="-78"/>
            </a:endParaRPr>
          </a:p>
          <a:p>
            <a:pPr algn="just" rtl="1">
              <a:lnSpc>
                <a:spcPct val="160000"/>
              </a:lnSpc>
            </a:pPr>
            <a:r>
              <a:rPr lang="fa-IR" sz="2800" b="1" dirty="0" smtClean="0">
                <a:cs typeface="2  Mitra" panose="00000400000000000000" pitchFamily="2" charset="-78"/>
              </a:rPr>
              <a:t>تنفس بد صبحگاهی که حین بیدار شدن از خواب تجربه می شود،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ناشی از کاهش جریان بزاق و افزایش تخمیر حین شب </a:t>
            </a:r>
            <a:r>
              <a:rPr lang="fa-IR" sz="2800" b="1" dirty="0" smtClean="0">
                <a:cs typeface="2  Mitra" panose="00000400000000000000" pitchFamily="2" charset="-78"/>
              </a:rPr>
              <a:t>بوده و خود به خود پس از صرف صبحانه و یا استفاده از مسواک و نخ دندان بر طرف می شود.</a:t>
            </a:r>
          </a:p>
          <a:p>
            <a:pPr algn="just" rtl="1">
              <a:lnSpc>
                <a:spcPct val="160000"/>
              </a:lnSpc>
            </a:pPr>
            <a:endParaRPr lang="fa-IR" sz="900" b="1" dirty="0">
              <a:cs typeface="2  Mitra" panose="00000400000000000000" pitchFamily="2" charset="-78"/>
            </a:endParaRPr>
          </a:p>
          <a:p>
            <a:pPr algn="just" rtl="1">
              <a:lnSpc>
                <a:spcPct val="160000"/>
              </a:lnSpc>
            </a:pPr>
            <a:r>
              <a:rPr lang="fa-IR" sz="2800" b="1" dirty="0" smtClean="0">
                <a:cs typeface="2  Mitra" panose="00000400000000000000" pitchFamily="2" charset="-78"/>
              </a:rPr>
              <a:t>چنانچه فرد به صورت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دائم </a:t>
            </a:r>
            <a:r>
              <a:rPr lang="fa-IR" sz="2800" b="1" dirty="0" smtClean="0">
                <a:cs typeface="2  Mitra" panose="00000400000000000000" pitchFamily="2" charset="-78"/>
              </a:rPr>
              <a:t>دچار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بوی بد تنفس </a:t>
            </a:r>
            <a:r>
              <a:rPr lang="fa-IR" sz="2800" b="1" dirty="0" smtClean="0">
                <a:cs typeface="2  Mitra" panose="00000400000000000000" pitchFamily="2" charset="-78"/>
              </a:rPr>
              <a:t>باشد، نشانگر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نوعی بیماری </a:t>
            </a:r>
            <a:r>
              <a:rPr lang="fa-IR" sz="2800" b="1" dirty="0" smtClean="0">
                <a:cs typeface="2  Mitra" panose="00000400000000000000" pitchFamily="2" charset="-78"/>
              </a:rPr>
              <a:t>است که علل متعددی دارد.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675465" y="3048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بوی بد دهان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457200"/>
            <a:ext cx="203835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26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809227"/>
            <a:ext cx="4038600" cy="4743973"/>
          </a:xfrm>
          <a:gradFill>
            <a:gsLst>
              <a:gs pos="0">
                <a:srgbClr val="FFDBB7"/>
              </a:gs>
              <a:gs pos="35000">
                <a:srgbClr val="FFE6D1"/>
              </a:gs>
              <a:gs pos="100000">
                <a:schemeClr val="accent6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بيماري هاي بینی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سینوزیت</a:t>
            </a:r>
            <a:endParaRPr lang="fa-IR" sz="240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2  Mitra" pitchFamily="2" charset="-78"/>
            </a:endParaRP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بیماری های دستگاه تنفسی فوقانی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بیماری های ریوی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بیماری های دستگاه گوارش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اختلالات و تغییرات هورمونی زمان بلوغ یا حاملگی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دیابت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مصرف الکل و انواع دخانیات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گرسنگي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سایر بیماریهای سیستمیک</a:t>
            </a:r>
            <a:endParaRPr lang="fa-IR" sz="240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2  Mitra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1809227"/>
            <a:ext cx="4038600" cy="474397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عدم رعايت بهداشت دهان و دندان( وجود پلاک میکروبی و وجود جرم دندانی)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اشکال در ترشح بزاق و یا قطع ترشح بزاق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دندانهاي پوسيده </a:t>
            </a: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عفوني</a:t>
            </a:r>
            <a:endParaRPr lang="fa-IR" sz="240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2  Mitra" pitchFamily="2" charset="-78"/>
            </a:endParaRP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ناهنجاريهاي </a:t>
            </a: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دنداني و ردیف نبودن دندان ها در فکین و گیرِ غذایی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پروتزهای دندانی نامناسب</a:t>
            </a:r>
            <a:endParaRPr lang="fa-IR" sz="240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2  Mitra" pitchFamily="2" charset="-78"/>
            </a:endParaRP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جراحی های دهان و کشیدن دندان و عدم توجه به توصیه های دندانپزشک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ضايعات بدخیم دهانی</a:t>
            </a:r>
          </a:p>
          <a:p>
            <a:pPr algn="r" rtl="1">
              <a:buClr>
                <a:srgbClr val="CC00FF"/>
              </a:buClr>
              <a:buFont typeface="Courier New" panose="02070309020205020404" pitchFamily="49" charset="0"/>
              <a:buChar char="o"/>
            </a:pPr>
            <a:r>
              <a:rPr lang="fa-IR" sz="240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2  Mitra" pitchFamily="2" charset="-78"/>
              </a:rPr>
              <a:t>درمانهاي نادرست دندانپزشكي</a:t>
            </a:r>
            <a:endParaRPr lang="fa-IR" sz="240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2  Mitra" pitchFamily="2" charset="-7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457200" y="1227406"/>
            <a:ext cx="4038600" cy="540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>
            <a:normAutofit fontScale="925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 rtl="1">
              <a:buNone/>
            </a:pPr>
            <a:r>
              <a:rPr lang="fa-IR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2  Mitra" pitchFamily="2" charset="-78"/>
              </a:rPr>
              <a:t>عوامل خارج دهاني</a:t>
            </a:r>
          </a:p>
          <a:p>
            <a:pPr algn="r" rtl="1"/>
            <a:endParaRPr lang="fa-IR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2  Mitra" pitchFamily="2" charset="-78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4681537" y="1227406"/>
            <a:ext cx="4005263" cy="540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t">
            <a:normAutofit fontScale="925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 rtl="1">
              <a:buNone/>
            </a:pPr>
            <a:r>
              <a:rPr lang="fa-IR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2  Mitra" pitchFamily="2" charset="-78"/>
              </a:rPr>
              <a:t>عوامل داخل دهاني</a:t>
            </a:r>
          </a:p>
          <a:p>
            <a:pPr marL="0" indent="0" algn="r" rtl="1">
              <a:buNone/>
            </a:pPr>
            <a:endParaRPr lang="fa-IR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90800" y="3048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علل بوی بد دهان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5448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150000"/>
              </a:lnSpc>
              <a:buClr>
                <a:srgbClr val="CC00FF"/>
              </a:buClr>
              <a:buNone/>
            </a:pPr>
            <a:r>
              <a:rPr lang="fa-IR" sz="2800" b="1" dirty="0" smtClean="0">
                <a:cs typeface="2  Mitra" panose="00000400000000000000" pitchFamily="2" charset="-78"/>
              </a:rPr>
              <a:t>در هنگام معاینه دهان و دندان کودک، ضمن بررسی پوسیدگی دندانی به</a:t>
            </a:r>
          </a:p>
          <a:p>
            <a:pPr algn="r" rtl="1">
              <a:lnSpc>
                <a:spcPct val="150000"/>
              </a:lnSpc>
              <a:buClr>
                <a:srgbClr val="CC00FF"/>
              </a:buClr>
              <a:buSzPct val="120000"/>
              <a:buFont typeface="Wingdings" panose="05000000000000000000" pitchFamily="2" charset="2"/>
              <a:buChar char="E"/>
            </a:pP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قرمزی</a:t>
            </a:r>
          </a:p>
          <a:p>
            <a:pPr algn="r" rtl="1">
              <a:lnSpc>
                <a:spcPct val="150000"/>
              </a:lnSpc>
              <a:buClr>
                <a:srgbClr val="CC00FF"/>
              </a:buClr>
              <a:buFont typeface="Wingdings" panose="05000000000000000000" pitchFamily="2" charset="2"/>
              <a:buChar char="E"/>
            </a:pP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تورم</a:t>
            </a:r>
          </a:p>
          <a:p>
            <a:pPr algn="r" rtl="1">
              <a:lnSpc>
                <a:spcPct val="150000"/>
              </a:lnSpc>
              <a:buClr>
                <a:srgbClr val="CC00FF"/>
              </a:buClr>
              <a:buFont typeface="Wingdings" panose="05000000000000000000" pitchFamily="2" charset="2"/>
              <a:buChar char="E"/>
            </a:pP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قوام شل لثه اطراف دندان ها </a:t>
            </a:r>
          </a:p>
          <a:p>
            <a:pPr algn="r" rtl="1">
              <a:lnSpc>
                <a:spcPct val="150000"/>
              </a:lnSpc>
              <a:buClr>
                <a:srgbClr val="CC00FF"/>
              </a:buClr>
              <a:buFont typeface="Wingdings" panose="05000000000000000000" pitchFamily="2" charset="2"/>
              <a:buChar char="E"/>
            </a:pPr>
            <a:r>
              <a:rPr lang="fa-IR" sz="2800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وجود خونریزی</a:t>
            </a:r>
          </a:p>
          <a:p>
            <a:pPr marL="0" indent="0" algn="r" rtl="1">
              <a:lnSpc>
                <a:spcPct val="150000"/>
              </a:lnSpc>
              <a:buClr>
                <a:srgbClr val="CC00FF"/>
              </a:buClr>
              <a:buNone/>
            </a:pPr>
            <a:r>
              <a:rPr lang="fa-IR" sz="2800" b="1" dirty="0" smtClean="0">
                <a:cs typeface="2  Mitra" panose="00000400000000000000" pitchFamily="2" charset="-78"/>
              </a:rPr>
              <a:t>بعد از توصیه های بهداشتی کودک به </a:t>
            </a:r>
            <a:r>
              <a:rPr lang="fa-IR" sz="2800" b="1" dirty="0" smtClean="0">
                <a:solidFill>
                  <a:schemeClr val="accent2">
                    <a:lumMod val="75000"/>
                  </a:schemeClr>
                </a:solidFill>
                <a:cs typeface="2  Mitra" panose="00000400000000000000" pitchFamily="2" charset="-78"/>
              </a:rPr>
              <a:t>دندانپزشک ارجاع </a:t>
            </a:r>
            <a:r>
              <a:rPr lang="fa-IR" sz="2800" b="1" dirty="0" smtClean="0">
                <a:cs typeface="2  Mitra" panose="00000400000000000000" pitchFamily="2" charset="-78"/>
              </a:rPr>
              <a:t>شود.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590800" y="3048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معاینه لثه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" y="2743200"/>
            <a:ext cx="3200400" cy="190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14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7865"/>
            <a:ext cx="8229600" cy="3352800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50000"/>
              </a:lnSpc>
              <a:buClr>
                <a:srgbClr val="00B0F0"/>
              </a:buClr>
              <a:buSzPct val="120000"/>
              <a:buNone/>
            </a:pPr>
            <a:r>
              <a:rPr lang="fa-IR" sz="2800" b="1" dirty="0" smtClean="0">
                <a:cs typeface="2  Mitra" panose="00000400000000000000" pitchFamily="2" charset="-78"/>
              </a:rPr>
              <a:t>محل قرار گرفتن دندان ها توسط چندین عامل کنترل می شود:</a:t>
            </a:r>
          </a:p>
          <a:p>
            <a:pPr algn="r" rtl="1">
              <a:lnSpc>
                <a:spcPct val="150000"/>
              </a:lnSpc>
              <a:buClr>
                <a:srgbClr val="00B0F0"/>
              </a:buClr>
              <a:buSzPct val="120000"/>
              <a:buFont typeface="Wingdings" panose="05000000000000000000" pitchFamily="2" charset="2"/>
              <a:buChar char="J"/>
            </a:pPr>
            <a:r>
              <a:rPr 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نیروی ناشی از زبان که به دندان فشار می آورد.</a:t>
            </a:r>
          </a:p>
          <a:p>
            <a:pPr algn="r" rtl="1">
              <a:lnSpc>
                <a:spcPct val="150000"/>
              </a:lnSpc>
              <a:buClr>
                <a:srgbClr val="00B0F0"/>
              </a:buClr>
              <a:buSzPct val="120000"/>
              <a:buFont typeface="Wingdings" panose="05000000000000000000" pitchFamily="2" charset="2"/>
              <a:buChar char="J"/>
            </a:pPr>
            <a:r>
              <a:rPr 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نیروی عضلات لب که دندان را سر جایش نگاه می دارد.</a:t>
            </a:r>
          </a:p>
          <a:p>
            <a:pPr algn="r" rtl="1">
              <a:lnSpc>
                <a:spcPct val="150000"/>
              </a:lnSpc>
              <a:buClr>
                <a:srgbClr val="00B0F0"/>
              </a:buClr>
              <a:buSzPct val="120000"/>
              <a:buFont typeface="Wingdings" panose="05000000000000000000" pitchFamily="2" charset="2"/>
              <a:buChar char="J"/>
            </a:pPr>
            <a:r>
              <a:rPr 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حرکت عضلات گونه و فشار دندان مقابل</a:t>
            </a:r>
            <a:endParaRPr lang="en-US" sz="2800" b="1" dirty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782000" y="406398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عادت غلط دهانی در کودکان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874" y="3657600"/>
            <a:ext cx="2570925" cy="278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403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9075"/>
            <a:ext cx="8229600" cy="5257800"/>
          </a:xfrm>
        </p:spPr>
        <p:txBody>
          <a:bodyPr>
            <a:normAutofit fontScale="85000" lnSpcReduction="20000"/>
          </a:bodyPr>
          <a:lstStyle/>
          <a:p>
            <a:pPr marL="0" indent="0" algn="ctr" rtl="1">
              <a:lnSpc>
                <a:spcPct val="150000"/>
              </a:lnSpc>
              <a:buClr>
                <a:srgbClr val="00B0F0"/>
              </a:buClr>
              <a:buNone/>
            </a:pPr>
            <a:r>
              <a:rPr lang="fa-IR" sz="33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از عادات غلط دهانی کودک موارد زیر حائز اهمیت است: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گاز گرفتن لب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قرار گرفتن زبان بین دندان ها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جویدن ناخن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جویدن گونه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فشار دادن دندان ها روی هم (دندان قروچه)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مکیدن انگشت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جویدن اشیاء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پستانک</a:t>
            </a:r>
          </a:p>
          <a:p>
            <a:pPr marL="514350" indent="-514350" algn="just" rtl="1">
              <a:lnSpc>
                <a:spcPct val="150000"/>
              </a:lnSpc>
              <a:buClr>
                <a:srgbClr val="00B0F0"/>
              </a:buClr>
              <a:buFont typeface="+mj-lt"/>
              <a:buAutoNum type="arabicPeriod"/>
            </a:pPr>
            <a:endParaRPr lang="en-US" sz="2800" b="1" dirty="0">
              <a:solidFill>
                <a:srgbClr val="00B05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782000" y="304800"/>
            <a:ext cx="558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عادت غلط دهانی در کودکان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" y="2362200"/>
            <a:ext cx="2696400" cy="29718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9690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381000" y="1219200"/>
            <a:ext cx="8375591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 smtClean="0">
                <a:cs typeface="2  Mitra" pitchFamily="2" charset="-78"/>
              </a:rPr>
              <a:t> سبب </a:t>
            </a:r>
            <a:r>
              <a:rPr lang="fa-IR" sz="2700" b="1" dirty="0">
                <a:cs typeface="2  Mitra" pitchFamily="2" charset="-78"/>
              </a:rPr>
              <a:t>كج شدن دندان مي </a:t>
            </a:r>
            <a:r>
              <a:rPr lang="fa-IR" sz="2700" b="1" dirty="0" smtClean="0">
                <a:cs typeface="2  Mitra" pitchFamily="2" charset="-78"/>
              </a:rPr>
              <a:t>شود. </a:t>
            </a:r>
            <a:endParaRPr lang="fa-IR" sz="2700" b="1" dirty="0"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>
                <a:solidFill>
                  <a:srgbClr val="0070C0"/>
                </a:solidFill>
                <a:cs typeface="2  Mitra" pitchFamily="2" charset="-78"/>
              </a:rPr>
              <a:t> عدم توجه </a:t>
            </a:r>
            <a:r>
              <a:rPr lang="fa-IR" sz="2700" b="1" dirty="0" smtClean="0">
                <a:solidFill>
                  <a:srgbClr val="0070C0"/>
                </a:solidFill>
                <a:cs typeface="2  Mitra" pitchFamily="2" charset="-78"/>
              </a:rPr>
              <a:t>والدين. </a:t>
            </a:r>
            <a:endParaRPr lang="fa-IR" sz="2700" b="1" dirty="0">
              <a:solidFill>
                <a:srgbClr val="0070C0"/>
              </a:solidFill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>
                <a:cs typeface="2  Mitra" pitchFamily="2" charset="-78"/>
              </a:rPr>
              <a:t> </a:t>
            </a:r>
            <a:r>
              <a:rPr lang="fa-IR" sz="2700" b="1" dirty="0">
                <a:solidFill>
                  <a:srgbClr val="FF00FF"/>
                </a:solidFill>
                <a:cs typeface="2  Mitra" pitchFamily="2" charset="-78"/>
              </a:rPr>
              <a:t>در مدرسه به حساب تمركز و توجه </a:t>
            </a:r>
            <a:endParaRPr lang="fa-IR" sz="2700" b="1" dirty="0" smtClean="0">
              <a:solidFill>
                <a:srgbClr val="FF00FF"/>
              </a:solidFill>
              <a:cs typeface="2  Mitra" pitchFamily="2" charset="-78"/>
            </a:endParaRPr>
          </a:p>
          <a:p>
            <a:pPr marL="0" indent="0" algn="just">
              <a:buClr>
                <a:srgbClr val="00B050"/>
              </a:buClr>
              <a:buSzPct val="110000"/>
              <a:buNone/>
              <a:defRPr/>
            </a:pPr>
            <a:r>
              <a:rPr lang="fa-IR" sz="2700" b="1" dirty="0" smtClean="0">
                <a:solidFill>
                  <a:srgbClr val="FF00FF"/>
                </a:solidFill>
                <a:cs typeface="2  Mitra" pitchFamily="2" charset="-78"/>
              </a:rPr>
              <a:t>    بيشتر دانش آموز گذاشته مي شود. </a:t>
            </a: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 smtClean="0">
                <a:solidFill>
                  <a:srgbClr val="00B050"/>
                </a:solidFill>
                <a:cs typeface="2  Mitra" pitchFamily="2" charset="-78"/>
              </a:rPr>
              <a:t> </a:t>
            </a:r>
            <a:r>
              <a:rPr lang="fa-IR" sz="2700" b="1" dirty="0">
                <a:solidFill>
                  <a:srgbClr val="00B050"/>
                </a:solidFill>
                <a:cs typeface="2  Mitra" pitchFamily="2" charset="-78"/>
              </a:rPr>
              <a:t>براي تشخيص بايد به لب پائين نگاه </a:t>
            </a:r>
            <a:r>
              <a:rPr lang="fa-IR" sz="2700" b="1" dirty="0" smtClean="0">
                <a:solidFill>
                  <a:srgbClr val="00B050"/>
                </a:solidFill>
                <a:cs typeface="2  Mitra" pitchFamily="2" charset="-78"/>
              </a:rPr>
              <a:t>كرد.</a:t>
            </a:r>
            <a:endParaRPr lang="fa-IR" sz="2700" b="1" dirty="0">
              <a:solidFill>
                <a:srgbClr val="00B050"/>
              </a:solidFill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 smtClean="0">
                <a:solidFill>
                  <a:srgbClr val="FF0000"/>
                </a:solidFill>
                <a:cs typeface="2  Mitra" pitchFamily="2" charset="-78"/>
              </a:rPr>
              <a:t> معمولا </a:t>
            </a:r>
            <a:r>
              <a:rPr lang="fa-IR" sz="2700" b="1" dirty="0">
                <a:solidFill>
                  <a:srgbClr val="FF0000"/>
                </a:solidFill>
                <a:cs typeface="2  Mitra" pitchFamily="2" charset="-78"/>
              </a:rPr>
              <a:t>حاشيه لب </a:t>
            </a:r>
            <a:r>
              <a:rPr lang="fa-IR" sz="2700" b="1" dirty="0" smtClean="0">
                <a:solidFill>
                  <a:srgbClr val="FF0000"/>
                </a:solidFill>
                <a:cs typeface="2  Mitra" pitchFamily="2" charset="-78"/>
              </a:rPr>
              <a:t>نامشخص.</a:t>
            </a:r>
            <a:endParaRPr lang="fa-IR" sz="2700" b="1" dirty="0">
              <a:solidFill>
                <a:srgbClr val="FF0000"/>
              </a:solidFill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>
                <a:cs typeface="2  Mitra" pitchFamily="2" charset="-78"/>
              </a:rPr>
              <a:t> لب پائين قرمزتر از لب </a:t>
            </a:r>
            <a:r>
              <a:rPr lang="fa-IR" sz="2700" b="1" dirty="0" smtClean="0">
                <a:cs typeface="2  Mitra" pitchFamily="2" charset="-78"/>
              </a:rPr>
              <a:t>بالا.</a:t>
            </a:r>
            <a:endParaRPr lang="fa-IR" sz="2700" b="1" dirty="0"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 smtClean="0">
                <a:solidFill>
                  <a:srgbClr val="0070C0"/>
                </a:solidFill>
                <a:cs typeface="2  Mitra" pitchFamily="2" charset="-78"/>
              </a:rPr>
              <a:t> محل </a:t>
            </a:r>
            <a:r>
              <a:rPr lang="fa-IR" sz="2700" b="1" dirty="0">
                <a:solidFill>
                  <a:srgbClr val="0070C0"/>
                </a:solidFill>
                <a:cs typeface="2  Mitra" pitchFamily="2" charset="-78"/>
              </a:rPr>
              <a:t>فشار دندانهاي بالا بر روي لب مشخص مي </a:t>
            </a:r>
            <a:r>
              <a:rPr lang="fa-IR" sz="2700" b="1" dirty="0" smtClean="0">
                <a:solidFill>
                  <a:srgbClr val="0070C0"/>
                </a:solidFill>
                <a:cs typeface="2  Mitra" pitchFamily="2" charset="-78"/>
              </a:rPr>
              <a:t>باشد. </a:t>
            </a:r>
            <a:endParaRPr lang="fa-IR" sz="2700" b="1" dirty="0">
              <a:solidFill>
                <a:srgbClr val="0070C0"/>
              </a:solidFill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>
                <a:solidFill>
                  <a:srgbClr val="CC00FF"/>
                </a:solidFill>
                <a:cs typeface="2  Mitra" pitchFamily="2" charset="-78"/>
              </a:rPr>
              <a:t> خشكي لب پائين </a:t>
            </a:r>
            <a:r>
              <a:rPr lang="fa-IR" sz="2700" b="1" dirty="0" smtClean="0">
                <a:solidFill>
                  <a:srgbClr val="CC00FF"/>
                </a:solidFill>
                <a:cs typeface="2  Mitra" pitchFamily="2" charset="-78"/>
              </a:rPr>
              <a:t>به علت </a:t>
            </a:r>
            <a:r>
              <a:rPr lang="fa-IR" sz="2700" b="1" dirty="0">
                <a:solidFill>
                  <a:srgbClr val="CC00FF"/>
                </a:solidFill>
                <a:cs typeface="2  Mitra" pitchFamily="2" charset="-78"/>
              </a:rPr>
              <a:t>پاك شدن چربيهاي نرم كننده لب توسط </a:t>
            </a:r>
            <a:r>
              <a:rPr lang="fa-IR" sz="2700" b="1" dirty="0" smtClean="0">
                <a:solidFill>
                  <a:srgbClr val="CC00FF"/>
                </a:solidFill>
                <a:cs typeface="2  Mitra" pitchFamily="2" charset="-78"/>
              </a:rPr>
              <a:t>زبان.</a:t>
            </a:r>
            <a:endParaRPr lang="fa-IR" sz="2700" b="1" dirty="0">
              <a:solidFill>
                <a:srgbClr val="CC00FF"/>
              </a:solidFill>
              <a:cs typeface="2  Mitra" pitchFamily="2" charset="-78"/>
            </a:endParaRPr>
          </a:p>
          <a:p>
            <a:pPr algn="just"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 smtClean="0">
                <a:solidFill>
                  <a:srgbClr val="00B050"/>
                </a:solidFill>
                <a:cs typeface="2  Mitra" pitchFamily="2" charset="-78"/>
              </a:rPr>
              <a:t> استفاده </a:t>
            </a:r>
            <a:r>
              <a:rPr lang="fa-IR" sz="2700" b="1" dirty="0">
                <a:solidFill>
                  <a:srgbClr val="00B050"/>
                </a:solidFill>
                <a:cs typeface="2  Mitra" pitchFamily="2" charset="-78"/>
              </a:rPr>
              <a:t>از كرمهاي مرطوب كننده جهت </a:t>
            </a:r>
            <a:r>
              <a:rPr lang="fa-IR" sz="2700" b="1" dirty="0">
                <a:solidFill>
                  <a:srgbClr val="FF0000"/>
                </a:solidFill>
                <a:cs typeface="2  Mitra" pitchFamily="2" charset="-78"/>
              </a:rPr>
              <a:t>ترك عادت</a:t>
            </a:r>
            <a:r>
              <a:rPr lang="fa-IR" sz="2700" b="1" dirty="0">
                <a:solidFill>
                  <a:srgbClr val="00B050"/>
                </a:solidFill>
                <a:cs typeface="2  Mitra" pitchFamily="2" charset="-78"/>
              </a:rPr>
              <a:t> </a:t>
            </a:r>
            <a:r>
              <a:rPr lang="fa-IR" sz="2700" b="1" dirty="0" smtClean="0">
                <a:solidFill>
                  <a:srgbClr val="00B050"/>
                </a:solidFill>
                <a:cs typeface="2  Mitra" pitchFamily="2" charset="-78"/>
              </a:rPr>
              <a:t>كودك. </a:t>
            </a:r>
            <a:endParaRPr lang="en-US" sz="2700" b="1" dirty="0">
              <a:solidFill>
                <a:srgbClr val="00B050"/>
              </a:solidFill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گاز گرفتن لب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75" y="1514300"/>
            <a:ext cx="2658979" cy="24384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740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0" y="1303871"/>
            <a:ext cx="7918391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 smtClean="0">
                <a:cs typeface="2  Mitra" pitchFamily="2" charset="-78"/>
              </a:rPr>
              <a:t> اگر </a:t>
            </a:r>
            <a:r>
              <a:rPr lang="fa-IR" sz="2700" b="1" dirty="0">
                <a:cs typeface="2  Mitra" pitchFamily="2" charset="-78"/>
              </a:rPr>
              <a:t>در </a:t>
            </a:r>
            <a:r>
              <a:rPr lang="fa-IR" sz="2700" b="1" dirty="0">
                <a:solidFill>
                  <a:srgbClr val="CC00FF"/>
                </a:solidFill>
                <a:cs typeface="2  Mitra" pitchFamily="2" charset="-78"/>
              </a:rPr>
              <a:t>سن پائين </a:t>
            </a:r>
            <a:r>
              <a:rPr lang="fa-IR" sz="2700" b="1" dirty="0">
                <a:solidFill>
                  <a:srgbClr val="00B050"/>
                </a:solidFill>
                <a:cs typeface="2  Mitra" pitchFamily="2" charset="-78"/>
              </a:rPr>
              <a:t>اصلاح شود </a:t>
            </a:r>
            <a:r>
              <a:rPr lang="fa-IR" sz="2700" b="1" dirty="0">
                <a:cs typeface="2  Mitra" pitchFamily="2" charset="-78"/>
              </a:rPr>
              <a:t>خيلي از </a:t>
            </a:r>
            <a:endParaRPr lang="fa-IR" sz="2700" b="1" dirty="0" smtClean="0"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700" b="1" dirty="0" smtClean="0">
                <a:solidFill>
                  <a:srgbClr val="FF0000"/>
                </a:solidFill>
                <a:cs typeface="2  Mitra" pitchFamily="2" charset="-78"/>
              </a:rPr>
              <a:t>مشكلات </a:t>
            </a:r>
            <a:r>
              <a:rPr lang="fa-IR" sz="2700" b="1" dirty="0">
                <a:solidFill>
                  <a:srgbClr val="FF0000"/>
                </a:solidFill>
                <a:cs typeface="2  Mitra" pitchFamily="2" charset="-78"/>
              </a:rPr>
              <a:t>ارتودنسي </a:t>
            </a:r>
            <a:r>
              <a:rPr lang="fa-IR" sz="2700" b="1" dirty="0">
                <a:cs typeface="2  Mitra" pitchFamily="2" charset="-78"/>
              </a:rPr>
              <a:t>بعدي ايجاد نمي </a:t>
            </a:r>
            <a:r>
              <a:rPr lang="fa-IR" sz="2700" b="1" dirty="0" smtClean="0">
                <a:cs typeface="2  Mitra" pitchFamily="2" charset="-78"/>
              </a:rPr>
              <a:t>شود.</a:t>
            </a:r>
            <a:endParaRPr lang="fa-IR" sz="27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>
                <a:cs typeface="2  Mitra" pitchFamily="2" charset="-78"/>
              </a:rPr>
              <a:t> </a:t>
            </a:r>
            <a:r>
              <a:rPr lang="fa-IR" sz="2700" b="1" dirty="0" smtClean="0">
                <a:solidFill>
                  <a:srgbClr val="0070C0"/>
                </a:solidFill>
                <a:cs typeface="2  Mitra" pitchFamily="2" charset="-78"/>
              </a:rPr>
              <a:t>جهت تشخیص: </a:t>
            </a:r>
            <a:r>
              <a:rPr lang="fa-IR" sz="2700" b="1" dirty="0" smtClean="0">
                <a:cs typeface="2  Mitra" pitchFamily="2" charset="-78"/>
              </a:rPr>
              <a:t>توجه </a:t>
            </a:r>
            <a:r>
              <a:rPr lang="fa-IR" sz="2700" b="1" dirty="0">
                <a:cs typeface="2  Mitra" pitchFamily="2" charset="-78"/>
              </a:rPr>
              <a:t>به </a:t>
            </a:r>
            <a:r>
              <a:rPr lang="fa-IR" sz="2700" b="1" dirty="0">
                <a:solidFill>
                  <a:srgbClr val="7030A0"/>
                </a:solidFill>
                <a:cs typeface="2  Mitra" pitchFamily="2" charset="-78"/>
              </a:rPr>
              <a:t>زبان</a:t>
            </a:r>
            <a:r>
              <a:rPr lang="fa-IR" sz="2700" b="1" dirty="0">
                <a:cs typeface="2  Mitra" pitchFamily="2" charset="-78"/>
              </a:rPr>
              <a:t> و </a:t>
            </a:r>
            <a:r>
              <a:rPr lang="fa-IR" sz="2700" b="1" dirty="0" smtClean="0">
                <a:solidFill>
                  <a:srgbClr val="7030A0"/>
                </a:solidFill>
                <a:cs typeface="2  Mitra" pitchFamily="2" charset="-78"/>
              </a:rPr>
              <a:t>عضلات لب </a:t>
            </a:r>
            <a:r>
              <a:rPr lang="fa-IR" sz="2700" b="1" dirty="0">
                <a:solidFill>
                  <a:srgbClr val="7030A0"/>
                </a:solidFill>
                <a:cs typeface="2  Mitra" pitchFamily="2" charset="-78"/>
              </a:rPr>
              <a:t>پائين </a:t>
            </a:r>
            <a:r>
              <a:rPr lang="fa-IR" sz="2700" b="1" dirty="0">
                <a:cs typeface="2  Mitra" pitchFamily="2" charset="-78"/>
              </a:rPr>
              <a:t>و</a:t>
            </a:r>
            <a:r>
              <a:rPr lang="fa-IR" sz="2700" b="1" dirty="0">
                <a:solidFill>
                  <a:srgbClr val="7030A0"/>
                </a:solidFill>
                <a:cs typeface="2  Mitra" pitchFamily="2" charset="-78"/>
              </a:rPr>
              <a:t> چانه </a:t>
            </a:r>
            <a:r>
              <a:rPr lang="fa-IR" sz="2700" b="1" dirty="0">
                <a:cs typeface="2  Mitra" pitchFamily="2" charset="-78"/>
              </a:rPr>
              <a:t>در </a:t>
            </a:r>
            <a:r>
              <a:rPr lang="fa-IR" sz="2700" b="1" dirty="0">
                <a:solidFill>
                  <a:srgbClr val="FF00FF"/>
                </a:solidFill>
                <a:cs typeface="2  Mitra" pitchFamily="2" charset="-78"/>
              </a:rPr>
              <a:t>هنگام بلع </a:t>
            </a:r>
            <a:r>
              <a:rPr lang="fa-IR" sz="2700" b="1" dirty="0" smtClean="0">
                <a:cs typeface="2  Mitra" pitchFamily="2" charset="-78"/>
              </a:rPr>
              <a:t>(</a:t>
            </a:r>
            <a:r>
              <a:rPr lang="fa-IR" sz="2700" b="1" dirty="0">
                <a:cs typeface="2  Mitra" pitchFamily="2" charset="-78"/>
              </a:rPr>
              <a:t>در هنگام بلع </a:t>
            </a:r>
            <a:r>
              <a:rPr lang="fa-IR" sz="2700" b="1" dirty="0" smtClean="0">
                <a:cs typeface="2  Mitra" pitchFamily="2" charset="-78"/>
              </a:rPr>
              <a:t> </a:t>
            </a:r>
            <a:r>
              <a:rPr lang="fa-IR" sz="2700" b="1" dirty="0">
                <a:cs typeface="2  Mitra" pitchFamily="2" charset="-78"/>
              </a:rPr>
              <a:t>قرار گرفتن زبان بين </a:t>
            </a:r>
            <a:r>
              <a:rPr lang="fa-IR" sz="2700" b="1" dirty="0" smtClean="0">
                <a:cs typeface="2  Mitra" pitchFamily="2" charset="-78"/>
              </a:rPr>
              <a:t>دندان ها فاصله نیندازد یا عضلات چانه و لب پائین زیاد به صورت غیر عادی منقبض شوند).</a:t>
            </a:r>
            <a:endParaRPr lang="fa-IR" sz="27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700" b="1" dirty="0">
                <a:solidFill>
                  <a:srgbClr val="0070C0"/>
                </a:solidFill>
                <a:cs typeface="2  Mitra" pitchFamily="2" charset="-78"/>
              </a:rPr>
              <a:t>جهت ترك عادت: </a:t>
            </a:r>
            <a:r>
              <a:rPr lang="fa-IR" sz="2700" b="1" dirty="0">
                <a:cs typeface="2  Mitra" pitchFamily="2" charset="-78"/>
              </a:rPr>
              <a:t>كودك در </a:t>
            </a:r>
            <a:r>
              <a:rPr lang="fa-IR" sz="2700" b="1" dirty="0">
                <a:solidFill>
                  <a:srgbClr val="FF0000"/>
                </a:solidFill>
                <a:cs typeface="2  Mitra" pitchFamily="2" charset="-78"/>
              </a:rPr>
              <a:t>جلوي آئينه </a:t>
            </a:r>
            <a:r>
              <a:rPr lang="fa-IR" sz="2700" b="1" dirty="0">
                <a:solidFill>
                  <a:srgbClr val="0066FF"/>
                </a:solidFill>
                <a:cs typeface="2  Mitra" pitchFamily="2" charset="-78"/>
              </a:rPr>
              <a:t>تمرين كند </a:t>
            </a:r>
            <a:r>
              <a:rPr lang="fa-IR" sz="2700" b="1" dirty="0">
                <a:cs typeface="2  Mitra" pitchFamily="2" charset="-78"/>
              </a:rPr>
              <a:t>كه در موقع بلع زبان </a:t>
            </a:r>
            <a:r>
              <a:rPr lang="fa-IR" sz="2700" b="1" dirty="0" smtClean="0">
                <a:cs typeface="2  Mitra" pitchFamily="2" charset="-78"/>
              </a:rPr>
              <a:t>از بين </a:t>
            </a:r>
            <a:r>
              <a:rPr lang="fa-IR" sz="2700" b="1" dirty="0">
                <a:cs typeface="2  Mitra" pitchFamily="2" charset="-78"/>
              </a:rPr>
              <a:t>دندانها </a:t>
            </a:r>
            <a:r>
              <a:rPr lang="fa-IR" sz="2700" b="1" dirty="0" smtClean="0">
                <a:cs typeface="2  Mitra" pitchFamily="2" charset="-78"/>
              </a:rPr>
              <a:t>بیرون نزند.</a:t>
            </a:r>
            <a:endParaRPr lang="en-US" sz="2700" b="1" dirty="0">
              <a:solidFill>
                <a:srgbClr val="00B050"/>
              </a:solidFill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1515532" y="372532"/>
            <a:ext cx="5616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قرار دادن زبان بین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00" y="1295401"/>
            <a:ext cx="2514600" cy="1523999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584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914401" y="1219200"/>
            <a:ext cx="76200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شروع </a:t>
            </a:r>
            <a:r>
              <a:rPr lang="fa-IR" sz="2800" b="1" dirty="0">
                <a:cs typeface="2  Mitra" pitchFamily="2" charset="-78"/>
              </a:rPr>
              <a:t>از دو سالگي 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والدين زماني متوجه مي شوند كه كودكان نياز به </a:t>
            </a:r>
            <a:r>
              <a:rPr lang="fa-IR" sz="2800" b="1" dirty="0">
                <a:solidFill>
                  <a:srgbClr val="CC00FF"/>
                </a:solidFill>
                <a:cs typeface="2  Mitra" pitchFamily="2" charset="-78"/>
              </a:rPr>
              <a:t>كوتاه كردن ناخن </a:t>
            </a:r>
            <a:r>
              <a:rPr lang="fa-IR" sz="2800" b="1" dirty="0" smtClean="0">
                <a:solidFill>
                  <a:srgbClr val="CC00FF"/>
                </a:solidFill>
                <a:cs typeface="2  Mitra" pitchFamily="2" charset="-78"/>
              </a:rPr>
              <a:t>ندارند.</a:t>
            </a:r>
            <a:endParaRPr lang="fa-IR" sz="2800" b="1" dirty="0">
              <a:solidFill>
                <a:srgbClr val="CC00FF"/>
              </a:solidFill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solidFill>
                  <a:srgbClr val="0066FF"/>
                </a:solidFill>
                <a:cs typeface="2  Mitra" pitchFamily="2" charset="-78"/>
              </a:rPr>
              <a:t>ترك عادت : </a:t>
            </a:r>
            <a:r>
              <a:rPr lang="fa-IR" sz="2800" b="1" dirty="0">
                <a:cs typeface="2  Mitra" pitchFamily="2" charset="-78"/>
              </a:rPr>
              <a:t>آگاه كردن كودك – يادآوري كافي – تشويق  و استفاده </a:t>
            </a:r>
            <a:r>
              <a:rPr lang="fa-IR" sz="2800" b="1" dirty="0" smtClean="0">
                <a:cs typeface="2  Mitra" pitchFamily="2" charset="-78"/>
              </a:rPr>
              <a:t>از دوستان و معلمين. </a:t>
            </a: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جویدن ناخن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6800" y="4114800"/>
            <a:ext cx="2700000" cy="2355927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396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381001" y="1558788"/>
            <a:ext cx="82296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معمولا والدين دير متوجه آن مي </a:t>
            </a:r>
            <a:r>
              <a:rPr lang="fa-IR" sz="2800" b="1" dirty="0" smtClean="0">
                <a:cs typeface="2  Mitra" pitchFamily="2" charset="-78"/>
              </a:rPr>
              <a:t>شوند. 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جلوي لب تغيير حالت پيدا مي </a:t>
            </a:r>
            <a:r>
              <a:rPr lang="fa-IR" sz="2800" b="1" dirty="0" smtClean="0">
                <a:cs typeface="2  Mitra" pitchFamily="2" charset="-78"/>
              </a:rPr>
              <a:t>كند.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توجه به داخل دهان و قسمت داخل گونه </a:t>
            </a:r>
            <a:r>
              <a:rPr lang="fa-IR" sz="2800" b="1" dirty="0">
                <a:solidFill>
                  <a:srgbClr val="CC00FF"/>
                </a:solidFill>
                <a:cs typeface="2  Mitra" pitchFamily="2" charset="-78"/>
              </a:rPr>
              <a:t>( وجود يك خط برجسته و بر افروخته در </a:t>
            </a:r>
            <a:r>
              <a:rPr lang="fa-IR" sz="2800" b="1" dirty="0" smtClean="0">
                <a:solidFill>
                  <a:srgbClr val="CC00FF"/>
                </a:solidFill>
                <a:cs typeface="2  Mitra" pitchFamily="2" charset="-78"/>
              </a:rPr>
              <a:t>ناحيه). </a:t>
            </a:r>
            <a:endParaRPr lang="fa-IR" sz="2800" b="1" dirty="0">
              <a:solidFill>
                <a:srgbClr val="CC00FF"/>
              </a:solidFill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solidFill>
                  <a:srgbClr val="0066FF"/>
                </a:solidFill>
                <a:cs typeface="2  Mitra" pitchFamily="2" charset="-78"/>
              </a:rPr>
              <a:t> ترك </a:t>
            </a:r>
            <a:r>
              <a:rPr lang="fa-IR" sz="2800" b="1" dirty="0">
                <a:solidFill>
                  <a:srgbClr val="0066FF"/>
                </a:solidFill>
                <a:cs typeface="2  Mitra" pitchFamily="2" charset="-78"/>
              </a:rPr>
              <a:t>عادت : </a:t>
            </a:r>
            <a:r>
              <a:rPr lang="fa-IR" sz="2800" b="1" dirty="0">
                <a:cs typeface="2  Mitra" pitchFamily="2" charset="-78"/>
              </a:rPr>
              <a:t>آگاه كردن كودك – يادآوري كافي – تشويق </a:t>
            </a:r>
            <a:r>
              <a:rPr lang="fa-IR" sz="2800" b="1" dirty="0" smtClean="0">
                <a:cs typeface="2  Mitra" pitchFamily="2" charset="-78"/>
              </a:rPr>
              <a:t>برای رفع عادت.</a:t>
            </a: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جویدن گونه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02264"/>
            <a:ext cx="2057400" cy="1887733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440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0" y="1600200"/>
            <a:ext cx="76962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</a:t>
            </a:r>
            <a:r>
              <a:rPr lang="fa-IR" sz="2800" b="1" dirty="0" smtClean="0">
                <a:cs typeface="2  Mitra" pitchFamily="2" charset="-78"/>
              </a:rPr>
              <a:t>مربوط به </a:t>
            </a:r>
            <a:r>
              <a:rPr lang="fa-IR" sz="2800" b="1" dirty="0">
                <a:cs typeface="2  Mitra" pitchFamily="2" charset="-78"/>
              </a:rPr>
              <a:t>انقباض عضلات جونده </a:t>
            </a:r>
            <a:r>
              <a:rPr lang="fa-IR" sz="2800" b="1" dirty="0" smtClean="0">
                <a:cs typeface="2  Mitra" pitchFamily="2" charset="-78"/>
              </a:rPr>
              <a:t>(با انقباض خود سبب </a:t>
            </a:r>
            <a:r>
              <a:rPr lang="fa-IR" sz="2800" b="1" dirty="0">
                <a:cs typeface="2  Mitra" pitchFamily="2" charset="-78"/>
              </a:rPr>
              <a:t>سايش دندانها مي </a:t>
            </a:r>
            <a:r>
              <a:rPr lang="fa-IR" sz="2800" b="1" dirty="0" smtClean="0">
                <a:cs typeface="2  Mitra" pitchFamily="2" charset="-78"/>
              </a:rPr>
              <a:t>شود).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در دوره دندان شيري سبب تأخير و اشكال در رويش دندانهاي دائمي مي </a:t>
            </a:r>
            <a:r>
              <a:rPr lang="fa-IR" sz="2800" b="1" dirty="0" smtClean="0">
                <a:cs typeface="2  Mitra" pitchFamily="2" charset="-78"/>
              </a:rPr>
              <a:t>گردد.    </a:t>
            </a:r>
            <a:endParaRPr lang="fa-IR" sz="2800" b="1" dirty="0"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431796" y="448732"/>
            <a:ext cx="766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سائیدن دندان ها روی هم( دندان قروچه)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9200" y="3886200"/>
            <a:ext cx="2632500" cy="234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700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533400" y="1421475"/>
            <a:ext cx="80772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بيشتر </a:t>
            </a:r>
            <a:r>
              <a:rPr lang="fa-IR" sz="2800" b="1" dirty="0">
                <a:cs typeface="2  Mitra" pitchFamily="2" charset="-78"/>
              </a:rPr>
              <a:t>در كودكان محروم از شير </a:t>
            </a:r>
            <a:r>
              <a:rPr lang="fa-IR" sz="2800" b="1" dirty="0" smtClean="0">
                <a:cs typeface="2  Mitra" pitchFamily="2" charset="-78"/>
              </a:rPr>
              <a:t>مادر مشاهده می گردد.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بعد از سن 4 سالگي درصورت عدم توجه باعث عوارض زيادي در شكل گيري </a:t>
            </a:r>
            <a:r>
              <a:rPr lang="fa-IR" sz="2800" b="1" dirty="0" smtClean="0">
                <a:cs typeface="2  Mitra" pitchFamily="2" charset="-78"/>
              </a:rPr>
              <a:t>و رشد دندانها، فكين </a:t>
            </a:r>
            <a:r>
              <a:rPr lang="fa-IR" sz="2800" b="1" dirty="0">
                <a:cs typeface="2  Mitra" pitchFamily="2" charset="-78"/>
              </a:rPr>
              <a:t>و فرم صورت مي </a:t>
            </a:r>
            <a:r>
              <a:rPr lang="fa-IR" sz="2800" b="1" dirty="0" smtClean="0">
                <a:cs typeface="2  Mitra" pitchFamily="2" charset="-78"/>
              </a:rPr>
              <a:t>شود. 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solidFill>
                  <a:srgbClr val="3366FF"/>
                </a:solidFill>
                <a:cs typeface="2  Mitra" pitchFamily="2" charset="-78"/>
              </a:rPr>
              <a:t> جهت تشخيص: </a:t>
            </a:r>
            <a:r>
              <a:rPr lang="fa-IR" sz="2800" b="1" dirty="0">
                <a:cs typeface="2  Mitra" pitchFamily="2" charset="-78"/>
              </a:rPr>
              <a:t>باید به </a:t>
            </a:r>
            <a:r>
              <a:rPr lang="fa-IR" sz="2800" b="1" dirty="0" smtClean="0">
                <a:cs typeface="2  Mitra" pitchFamily="2" charset="-78"/>
              </a:rPr>
              <a:t>تميز </a:t>
            </a:r>
            <a:r>
              <a:rPr lang="fa-IR" sz="2800" b="1" dirty="0">
                <a:cs typeface="2  Mitra" pitchFamily="2" charset="-78"/>
              </a:rPr>
              <a:t>بودن انگشت مكيده شده </a:t>
            </a:r>
            <a:r>
              <a:rPr lang="fa-IR" sz="2800" b="1" dirty="0" smtClean="0">
                <a:cs typeface="2  Mitra" pitchFamily="2" charset="-78"/>
              </a:rPr>
              <a:t>و </a:t>
            </a:r>
            <a:r>
              <a:rPr lang="fa-IR" sz="2800" b="1" dirty="0">
                <a:cs typeface="2  Mitra" pitchFamily="2" charset="-78"/>
              </a:rPr>
              <a:t>وضعيت كودك هنگام خواب </a:t>
            </a:r>
            <a:r>
              <a:rPr lang="fa-IR" sz="2800" b="1" dirty="0" smtClean="0">
                <a:cs typeface="2  Mitra" pitchFamily="2" charset="-78"/>
              </a:rPr>
              <a:t>دقت نمود.   </a:t>
            </a: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مکیدن انگشت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850" y="4216401"/>
            <a:ext cx="2787447" cy="2304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6361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533400" y="1371597"/>
            <a:ext cx="80772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solidFill>
                  <a:srgbClr val="0066FF"/>
                </a:solidFill>
                <a:cs typeface="2  Mitra" pitchFamily="2" charset="-78"/>
              </a:rPr>
              <a:t> اشيائي مانند: </a:t>
            </a:r>
            <a:r>
              <a:rPr lang="fa-IR" sz="2800" b="1" dirty="0">
                <a:cs typeface="2  Mitra" pitchFamily="2" charset="-78"/>
              </a:rPr>
              <a:t>خودكار</a:t>
            </a:r>
            <a:r>
              <a:rPr lang="fa-IR" sz="2800" b="1" dirty="0" smtClean="0">
                <a:cs typeface="2  Mitra" pitchFamily="2" charset="-78"/>
              </a:rPr>
              <a:t>، آستين </a:t>
            </a:r>
            <a:r>
              <a:rPr lang="fa-IR" sz="2800" b="1" dirty="0">
                <a:cs typeface="2  Mitra" pitchFamily="2" charset="-78"/>
              </a:rPr>
              <a:t>پيراهن يا اسباب بازيهاي خود را جايگزين مكيدن انگشت يا پستانك مي </a:t>
            </a:r>
            <a:r>
              <a:rPr lang="fa-IR" sz="2800" b="1" dirty="0" smtClean="0">
                <a:cs typeface="2  Mitra" pitchFamily="2" charset="-78"/>
              </a:rPr>
              <a:t>كند.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اگر در مدت کوتاه استفاده شوند عارضه ای ندارند.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در </a:t>
            </a:r>
            <a:r>
              <a:rPr lang="fa-IR" sz="2800" b="1" dirty="0">
                <a:cs typeface="2  Mitra" pitchFamily="2" charset="-78"/>
              </a:rPr>
              <a:t>صورت </a:t>
            </a:r>
            <a:r>
              <a:rPr lang="fa-IR" sz="2800" b="1" dirty="0" smtClean="0">
                <a:cs typeface="2  Mitra" pitchFamily="2" charset="-78"/>
              </a:rPr>
              <a:t>عادت، </a:t>
            </a:r>
            <a:r>
              <a:rPr lang="fa-IR" sz="2800" b="1" dirty="0">
                <a:cs typeface="2  Mitra" pitchFamily="2" charset="-78"/>
              </a:rPr>
              <a:t>در دراز مدت عوارضي در سيستم دهان </a:t>
            </a:r>
            <a:r>
              <a:rPr lang="fa-IR" sz="2800" b="1" dirty="0" smtClean="0">
                <a:cs typeface="2  Mitra" pitchFamily="2" charset="-78"/>
              </a:rPr>
              <a:t>و دندان </a:t>
            </a:r>
            <a:r>
              <a:rPr lang="fa-IR" sz="2800" b="1" dirty="0">
                <a:cs typeface="2  Mitra" pitchFamily="2" charset="-78"/>
              </a:rPr>
              <a:t>ايجاد مي </a:t>
            </a:r>
            <a:r>
              <a:rPr lang="fa-IR" sz="2800" b="1" dirty="0" smtClean="0">
                <a:cs typeface="2  Mitra" pitchFamily="2" charset="-78"/>
              </a:rPr>
              <a:t>كند. </a:t>
            </a: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جویدن اشیا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47800" y="4419599"/>
            <a:ext cx="2819364" cy="2268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3318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533400" y="1600200"/>
            <a:ext cx="80772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اگر </a:t>
            </a:r>
            <a:r>
              <a:rPr lang="fa-IR" sz="2800" b="1" dirty="0">
                <a:cs typeface="2  Mitra" pitchFamily="2" charset="-78"/>
              </a:rPr>
              <a:t>با زور جهت ترك اقدام شود باعث مشكلات ديگري از قبيل </a:t>
            </a:r>
            <a:r>
              <a:rPr lang="fa-IR" sz="2800" b="1" dirty="0">
                <a:solidFill>
                  <a:srgbClr val="CC00FF"/>
                </a:solidFill>
                <a:cs typeface="2  Mitra" pitchFamily="2" charset="-78"/>
              </a:rPr>
              <a:t>شب ادراري </a:t>
            </a:r>
            <a:r>
              <a:rPr lang="fa-IR" sz="2800" b="1" dirty="0">
                <a:cs typeface="2  Mitra" pitchFamily="2" charset="-78"/>
              </a:rPr>
              <a:t>مي </a:t>
            </a:r>
            <a:r>
              <a:rPr lang="fa-IR" sz="2800" b="1" dirty="0" smtClean="0">
                <a:cs typeface="2  Mitra" pitchFamily="2" charset="-78"/>
              </a:rPr>
              <a:t>گردد.    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</a:t>
            </a:r>
            <a:r>
              <a:rPr lang="fa-IR" sz="2800" b="1" dirty="0">
                <a:solidFill>
                  <a:srgbClr val="0066FF"/>
                </a:solidFill>
                <a:cs typeface="2  Mitra" pitchFamily="2" charset="-78"/>
              </a:rPr>
              <a:t>ترك عادت : </a:t>
            </a:r>
            <a:r>
              <a:rPr lang="fa-IR" sz="2800" b="1" dirty="0">
                <a:cs typeface="2  Mitra" pitchFamily="2" charset="-78"/>
              </a:rPr>
              <a:t>بالا بردن سطح آگاهي كودك </a:t>
            </a:r>
            <a:r>
              <a:rPr lang="fa-IR" sz="2800" b="1" dirty="0" smtClean="0">
                <a:cs typeface="2  Mitra" pitchFamily="2" charset="-78"/>
              </a:rPr>
              <a:t>(يادآوري </a:t>
            </a:r>
            <a:r>
              <a:rPr lang="fa-IR" sz="2800" b="1" dirty="0">
                <a:cs typeface="2  Mitra" pitchFamily="2" charset="-78"/>
              </a:rPr>
              <a:t>نبايد بيش از حد </a:t>
            </a:r>
            <a:r>
              <a:rPr lang="fa-IR" sz="2800" b="1" dirty="0" smtClean="0">
                <a:cs typeface="2  Mitra" pitchFamily="2" charset="-78"/>
              </a:rPr>
              <a:t>باشد). </a:t>
            </a: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562200" y="364067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پستانک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00" y="4038600"/>
            <a:ext cx="2819400" cy="23622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604933" y="4752975"/>
            <a:ext cx="3005667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839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1" y="1478275"/>
            <a:ext cx="7696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در دوران دبستان </a:t>
            </a:r>
            <a:r>
              <a:rPr lang="fa-IR" sz="2800" b="1" dirty="0" smtClean="0">
                <a:solidFill>
                  <a:srgbClr val="0066FF"/>
                </a:solidFill>
                <a:cs typeface="2  Mitra" pitchFamily="2" charset="-78"/>
              </a:rPr>
              <a:t>صدمات وارده به سر و صورت </a:t>
            </a:r>
            <a:r>
              <a:rPr lang="fa-IR" sz="2800" b="1" dirty="0" smtClean="0">
                <a:cs typeface="2  Mitra" pitchFamily="2" charset="-78"/>
              </a:rPr>
              <a:t>کودکان دیده می شود.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solidFill>
                  <a:srgbClr val="FF00FF"/>
                </a:solidFill>
                <a:cs typeface="2  Mitra" pitchFamily="2" charset="-78"/>
              </a:rPr>
              <a:t> عوامل ایجاد آن: </a:t>
            </a:r>
            <a:r>
              <a:rPr lang="fa-IR" sz="2800" b="1" dirty="0" smtClean="0">
                <a:cs typeface="2  Mitra" pitchFamily="2" charset="-78"/>
              </a:rPr>
              <a:t>زمین خوردن – ورزش - ضربه به دندان ها - حین بازی.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می تواند آسیب با شدت متفاوت (از یک تَرَک ساده مینایی تا شکستگی استخوان فک) ایجاد کند. </a:t>
            </a: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990600" y="381000"/>
            <a:ext cx="658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آسیب دیدگی و شکستگی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70" y="4895850"/>
            <a:ext cx="2574471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45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2133599" y="1515529"/>
            <a:ext cx="6400801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b="1" dirty="0" smtClean="0">
                <a:solidFill>
                  <a:srgbClr val="FF00FF"/>
                </a:solidFill>
                <a:cs typeface="2  Mitra" pitchFamily="2" charset="-78"/>
              </a:rPr>
              <a:t>1- هنگام مواجه با کودک آسیب دیده :</a:t>
            </a:r>
            <a:endParaRPr lang="fa-IR" b="1" dirty="0">
              <a:solidFill>
                <a:srgbClr val="FF00FF"/>
              </a:solidFill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حفظ خونسردی.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شرح حادثه ( کی، کجا و چگونه).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به سرعت تماس با والدین.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ارجاع کودک به صورت </a:t>
            </a:r>
            <a:r>
              <a:rPr lang="fa-IR" sz="2800" b="1" dirty="0" smtClean="0">
                <a:solidFill>
                  <a:srgbClr val="3366FF"/>
                </a:solidFill>
                <a:cs typeface="2  Mitra" pitchFamily="2" charset="-78"/>
              </a:rPr>
              <a:t>اورژانسی </a:t>
            </a:r>
            <a:r>
              <a:rPr lang="fa-IR" sz="2800" b="1" dirty="0" smtClean="0">
                <a:cs typeface="2  Mitra" pitchFamily="2" charset="-78"/>
              </a:rPr>
              <a:t>به دندانپزشک.</a:t>
            </a:r>
            <a:endParaRPr lang="fa-IR" sz="2800" b="1" dirty="0"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990600" y="381000"/>
            <a:ext cx="658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آسیب دیدگی و شکستگی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4" name="Picture 4" descr="ambul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" y="1628775"/>
            <a:ext cx="2438400" cy="2638425"/>
          </a:xfrm>
          <a:prstGeom prst="rect">
            <a:avLst/>
          </a:prstGeom>
          <a:ln w="9525">
            <a:solidFill>
              <a:srgbClr val="CC00FF"/>
            </a:solidFill>
            <a:miter lim="800000"/>
            <a:headEnd/>
            <a:tailEnd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21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1" y="1195034"/>
            <a:ext cx="76962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b="1" dirty="0" smtClean="0">
                <a:solidFill>
                  <a:srgbClr val="FF00FF"/>
                </a:solidFill>
                <a:cs typeface="2  Mitra" pitchFamily="2" charset="-78"/>
              </a:rPr>
              <a:t>2- آسیب به دندان شیری:</a:t>
            </a:r>
            <a:endParaRPr lang="fa-IR" b="1" dirty="0">
              <a:solidFill>
                <a:srgbClr val="FF00FF"/>
              </a:solidFill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800" b="1" dirty="0" smtClean="0">
                <a:cs typeface="2  Mitra" pitchFamily="2" charset="-78"/>
              </a:rPr>
              <a:t>در صورت مشاهده دندان لق شده، اگر جراحتی در اطراف دندان باشد: 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</a:t>
            </a:r>
            <a:r>
              <a:rPr lang="fa-IR" sz="2800" b="1" dirty="0" smtClean="0">
                <a:cs typeface="2  Mitra" pitchFamily="2" charset="-78"/>
              </a:rPr>
              <a:t>شتشوی محل با آب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جهت توقف خونریزی گاز تمیزی به</a:t>
            </a: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800" b="1" dirty="0" smtClean="0">
                <a:cs typeface="2  Mitra" pitchFamily="2" charset="-78"/>
              </a:rPr>
              <a:t> مدت 5 دقیقه روی ناحیه آسیب دیده با فشار نگه دارید.  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جهت بررسی </a:t>
            </a:r>
            <a:r>
              <a:rPr lang="fa-IR" sz="2800" b="1" dirty="0" smtClean="0">
                <a:solidFill>
                  <a:srgbClr val="FF0000"/>
                </a:solidFill>
                <a:cs typeface="2  Mitra" pitchFamily="2" charset="-78"/>
              </a:rPr>
              <a:t>ارجاع به دندانپزشک</a:t>
            </a:r>
            <a:endParaRPr lang="fa-IR" sz="2800" b="1" dirty="0">
              <a:solidFill>
                <a:srgbClr val="FF0000"/>
              </a:solidFill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990600" y="381000"/>
            <a:ext cx="658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آسیب دیدگی و شکستگی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00" y="2971800"/>
            <a:ext cx="2619375" cy="1900237"/>
          </a:xfrm>
          <a:prstGeom prst="rect">
            <a:avLst/>
          </a:prstGeom>
          <a:ln w="88900" cap="sq" cmpd="thickThin">
            <a:solidFill>
              <a:srgbClr val="0066FF"/>
            </a:solidFill>
            <a:prstDash val="solid"/>
            <a:miter lim="800000"/>
          </a:ln>
          <a:effectLst/>
        </p:spPr>
      </p:pic>
    </p:spTree>
    <p:extLst>
      <p:ext uri="{BB962C8B-B14F-4D97-AF65-F5344CB8AC3E}">
        <p14:creationId xmlns:p14="http://schemas.microsoft.com/office/powerpoint/2010/main" val="160967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1" y="1212275"/>
            <a:ext cx="7696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b="1" dirty="0" smtClean="0">
                <a:solidFill>
                  <a:srgbClr val="FF00FF"/>
                </a:solidFill>
                <a:cs typeface="2  Mitra" pitchFamily="2" charset="-78"/>
              </a:rPr>
              <a:t>3- آسیب به دندان دائمی:</a:t>
            </a:r>
            <a:endParaRPr lang="fa-IR" b="1" dirty="0">
              <a:solidFill>
                <a:srgbClr val="FF00FF"/>
              </a:solidFill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cs typeface="2  Mitra" pitchFamily="2" charset="-78"/>
              </a:rPr>
              <a:t> اگر قسمتی از تاج دندان شکسته، </a:t>
            </a: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800" b="1" dirty="0" smtClean="0">
                <a:cs typeface="2  Mitra" pitchFamily="2" charset="-78"/>
              </a:rPr>
              <a:t>     به همراه کودک ارجاع به دندانپزشک.</a:t>
            </a:r>
            <a:endParaRPr lang="fa-IR" sz="2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>
                <a:cs typeface="2  Mitra" pitchFamily="2" charset="-78"/>
              </a:rPr>
              <a:t> </a:t>
            </a:r>
            <a:r>
              <a:rPr lang="fa-IR" sz="2800" b="1" dirty="0" smtClean="0">
                <a:cs typeface="2  Mitra" pitchFamily="2" charset="-78"/>
              </a:rPr>
              <a:t>دندانپزشک معمولا با مواد ترمیمی همرنگ، دندان را بازسازی می کند.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endParaRPr lang="fa-IR" sz="8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800" b="1" dirty="0" smtClean="0">
                <a:solidFill>
                  <a:srgbClr val="FF0000"/>
                </a:solidFill>
                <a:cs typeface="2  Mitra" pitchFamily="2" charset="-78"/>
              </a:rPr>
              <a:t> نکته: </a:t>
            </a:r>
            <a:r>
              <a:rPr lang="fa-IR" sz="2800" b="1" dirty="0" smtClean="0">
                <a:cs typeface="2  Mitra" pitchFamily="2" charset="-78"/>
              </a:rPr>
              <a:t>تکه دندان شکسته باید در محیط مرطوب نگه داشته شود.</a:t>
            </a:r>
            <a:endParaRPr lang="fa-IR" sz="2800" b="1" dirty="0"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endParaRPr lang="fa-IR" sz="28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990600" y="381000"/>
            <a:ext cx="658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آسیب دیدگی و شکستگی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1447800"/>
            <a:ext cx="2971800" cy="1809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892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1" y="1228900"/>
            <a:ext cx="76962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800" b="1" dirty="0" smtClean="0">
                <a:solidFill>
                  <a:srgbClr val="FF00FF"/>
                </a:solidFill>
                <a:cs typeface="2  Mitra" pitchFamily="2" charset="-78"/>
              </a:rPr>
              <a:t>الف - دندان دائمی:</a:t>
            </a:r>
            <a:endParaRPr lang="fa-IR" sz="2800" b="1" dirty="0">
              <a:solidFill>
                <a:srgbClr val="FF00FF"/>
              </a:solidFill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 smtClean="0">
                <a:cs typeface="2  Mitra" pitchFamily="2" charset="-78"/>
              </a:rPr>
              <a:t> دندان از قسمت </a:t>
            </a:r>
            <a:r>
              <a:rPr lang="fa-IR" sz="2600" b="1" dirty="0" smtClean="0">
                <a:solidFill>
                  <a:srgbClr val="FF0000"/>
                </a:solidFill>
                <a:cs typeface="2  Mitra" pitchFamily="2" charset="-78"/>
              </a:rPr>
              <a:t>تاج</a:t>
            </a:r>
            <a:r>
              <a:rPr lang="fa-IR" sz="2600" b="1" dirty="0" smtClean="0">
                <a:cs typeface="2  Mitra" pitchFamily="2" charset="-78"/>
              </a:rPr>
              <a:t> نگه داشته شده و زیر جریان ملایم</a:t>
            </a:r>
            <a:r>
              <a:rPr lang="fa-IR" sz="2600" b="1" dirty="0" smtClean="0">
                <a:solidFill>
                  <a:srgbClr val="0070C0"/>
                </a:solidFill>
                <a:cs typeface="2  Mitra" pitchFamily="2" charset="-78"/>
              </a:rPr>
              <a:t> </a:t>
            </a:r>
            <a:r>
              <a:rPr lang="fa-IR" sz="2600" b="1" dirty="0">
                <a:solidFill>
                  <a:srgbClr val="0070C0"/>
                </a:solidFill>
                <a:cs typeface="2  Mitra" pitchFamily="2" charset="-78"/>
              </a:rPr>
              <a:t>آب </a:t>
            </a:r>
            <a:r>
              <a:rPr lang="fa-IR" sz="2600" b="1" dirty="0">
                <a:cs typeface="2  Mitra" pitchFamily="2" charset="-78"/>
              </a:rPr>
              <a:t>يا </a:t>
            </a:r>
            <a:r>
              <a:rPr lang="fa-IR" sz="2600" b="1" dirty="0">
                <a:solidFill>
                  <a:srgbClr val="0070C0"/>
                </a:solidFill>
                <a:cs typeface="2  Mitra" pitchFamily="2" charset="-78"/>
              </a:rPr>
              <a:t>آب جوشيده </a:t>
            </a:r>
            <a:r>
              <a:rPr lang="fa-IR" sz="2600" b="1" dirty="0" smtClean="0">
                <a:solidFill>
                  <a:srgbClr val="0070C0"/>
                </a:solidFill>
                <a:cs typeface="2  Mitra" pitchFamily="2" charset="-78"/>
              </a:rPr>
              <a:t>سرد شده </a:t>
            </a:r>
            <a:r>
              <a:rPr lang="fa-IR" sz="2600" b="1" dirty="0" smtClean="0">
                <a:cs typeface="2  Mitra" pitchFamily="2" charset="-78"/>
              </a:rPr>
              <a:t>گرفته شود.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 smtClean="0">
                <a:cs typeface="2  Mitra" pitchFamily="2" charset="-78"/>
              </a:rPr>
              <a:t> </a:t>
            </a:r>
            <a:r>
              <a:rPr lang="fa-IR" sz="2600" b="1" dirty="0">
                <a:cs typeface="2  Mitra" pitchFamily="2" charset="-78"/>
              </a:rPr>
              <a:t>به هيچ </a:t>
            </a:r>
            <a:r>
              <a:rPr lang="fa-IR" sz="2600" b="1" dirty="0" smtClean="0">
                <a:cs typeface="2  Mitra" pitchFamily="2" charset="-78"/>
              </a:rPr>
              <a:t>عنوان دندان به خصوص </a:t>
            </a:r>
            <a:r>
              <a:rPr lang="fa-IR" sz="2600" b="1" dirty="0" smtClean="0">
                <a:solidFill>
                  <a:srgbClr val="FF0000"/>
                </a:solidFill>
                <a:cs typeface="2  Mitra" pitchFamily="2" charset="-78"/>
              </a:rPr>
              <a:t>ریشه</a:t>
            </a:r>
            <a:r>
              <a:rPr lang="fa-IR" sz="2600" b="1" dirty="0" smtClean="0">
                <a:cs typeface="2  Mitra" pitchFamily="2" charset="-78"/>
              </a:rPr>
              <a:t> </a:t>
            </a:r>
            <a:r>
              <a:rPr lang="fa-IR" sz="2600" b="1" dirty="0">
                <a:cs typeface="2  Mitra" pitchFamily="2" charset="-78"/>
              </a:rPr>
              <a:t>با </a:t>
            </a:r>
            <a:r>
              <a:rPr lang="fa-IR" sz="2600" b="1" dirty="0">
                <a:solidFill>
                  <a:srgbClr val="00B050"/>
                </a:solidFill>
                <a:cs typeface="2  Mitra" pitchFamily="2" charset="-78"/>
              </a:rPr>
              <a:t>پارچه يا دست پاك نشود. 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>
                <a:cs typeface="2  Mitra" pitchFamily="2" charset="-78"/>
              </a:rPr>
              <a:t> سپس در يك محيط مرطوب </a:t>
            </a:r>
            <a:r>
              <a:rPr lang="fa-IR" sz="2600" b="1" dirty="0" smtClean="0">
                <a:cs typeface="2  Mitra" pitchFamily="2" charset="-78"/>
              </a:rPr>
              <a:t>مانند: سرم شستشو – شير </a:t>
            </a:r>
            <a:r>
              <a:rPr lang="fa-IR" sz="2600" b="1" dirty="0">
                <a:cs typeface="2  Mitra" pitchFamily="2" charset="-78"/>
              </a:rPr>
              <a:t>-</a:t>
            </a:r>
            <a:r>
              <a:rPr lang="fa-IR" sz="2600" b="1" dirty="0" smtClean="0">
                <a:cs typeface="2  Mitra" pitchFamily="2" charset="-78"/>
              </a:rPr>
              <a:t> آب </a:t>
            </a:r>
            <a:r>
              <a:rPr lang="fa-IR" sz="2600" b="1" dirty="0">
                <a:cs typeface="2  Mitra" pitchFamily="2" charset="-78"/>
              </a:rPr>
              <a:t>جوشيده </a:t>
            </a:r>
            <a:r>
              <a:rPr lang="fa-IR" sz="2600" b="1" dirty="0" smtClean="0">
                <a:cs typeface="2  Mitra" pitchFamily="2" charset="-78"/>
              </a:rPr>
              <a:t>سرد شده – يا زير زبان (بزاق) كودك قرار دهيد و بلافاصله(حداكثر </a:t>
            </a:r>
            <a:r>
              <a:rPr lang="fa-IR" sz="2600" b="1" dirty="0">
                <a:cs typeface="2  Mitra" pitchFamily="2" charset="-78"/>
              </a:rPr>
              <a:t>زمان </a:t>
            </a:r>
            <a:r>
              <a:rPr lang="fa-IR" sz="2600" b="1" dirty="0" smtClean="0">
                <a:cs typeface="2  Mitra" pitchFamily="2" charset="-78"/>
              </a:rPr>
              <a:t>ممکن) </a:t>
            </a:r>
            <a:r>
              <a:rPr lang="fa-IR" sz="2600" b="1" dirty="0">
                <a:cs typeface="2  Mitra" pitchFamily="2" charset="-78"/>
              </a:rPr>
              <a:t>به </a:t>
            </a:r>
            <a:r>
              <a:rPr lang="fa-IR" sz="2600" b="1" dirty="0" smtClean="0">
                <a:cs typeface="2  Mitra" pitchFamily="2" charset="-78"/>
              </a:rPr>
              <a:t>دندانپزشک ارجاع گردد. </a:t>
            </a:r>
            <a:endParaRPr lang="fa-IR" sz="2600" b="1" dirty="0"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endParaRPr lang="fa-IR" sz="26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1828800" y="381000"/>
            <a:ext cx="532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بیرون افتادن دندان از دهان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9033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1" y="1245525"/>
            <a:ext cx="76962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800" b="1" dirty="0" smtClean="0">
                <a:solidFill>
                  <a:srgbClr val="FF00FF"/>
                </a:solidFill>
                <a:cs typeface="2  Mitra" pitchFamily="2" charset="-78"/>
              </a:rPr>
              <a:t>ب - دندان شیری:</a:t>
            </a:r>
            <a:endParaRPr lang="fa-IR" sz="2800" b="1" dirty="0">
              <a:solidFill>
                <a:srgbClr val="FF00FF"/>
              </a:solidFill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 smtClean="0">
                <a:cs typeface="2  Mitra" pitchFamily="2" charset="-78"/>
              </a:rPr>
              <a:t> به دلیل آسیبی که ممکن است به دندان دائمی زیرین برسد باید دندان شیری در محل حفره دندانی مربوطه گذاشته شود.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 smtClean="0">
                <a:cs typeface="2  Mitra" pitchFamily="2" charset="-78"/>
              </a:rPr>
              <a:t> ارجاع فوری به دندانپزشک.</a:t>
            </a: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 smtClean="0">
                <a:cs typeface="2  Mitra" pitchFamily="2" charset="-78"/>
              </a:rPr>
              <a:t> در </a:t>
            </a:r>
            <a:r>
              <a:rPr lang="fa-IR" sz="2600" b="1" dirty="0">
                <a:cs typeface="2  Mitra" pitchFamily="2" charset="-78"/>
              </a:rPr>
              <a:t>صورتيكه </a:t>
            </a:r>
            <a:r>
              <a:rPr lang="fa-IR" sz="2600" b="1" dirty="0" smtClean="0">
                <a:cs typeface="2  Mitra" pitchFamily="2" charset="-78"/>
              </a:rPr>
              <a:t>کودک قبلا به طور کامل واكسينه نشده و </a:t>
            </a:r>
            <a:r>
              <a:rPr lang="fa-IR" sz="2600" b="1" dirty="0">
                <a:cs typeface="2  Mitra" pitchFamily="2" charset="-78"/>
              </a:rPr>
              <a:t>زخم آلوده </a:t>
            </a:r>
            <a:r>
              <a:rPr lang="fa-IR" sz="2600" b="1" dirty="0" smtClean="0">
                <a:cs typeface="2  Mitra" pitchFamily="2" charset="-78"/>
              </a:rPr>
              <a:t>باشد لازم است يك </a:t>
            </a:r>
            <a:r>
              <a:rPr lang="fa-IR" sz="2600" b="1" dirty="0">
                <a:cs typeface="2  Mitra" pitchFamily="2" charset="-78"/>
              </a:rPr>
              <a:t>نوبت واكسن كزاز </a:t>
            </a:r>
            <a:r>
              <a:rPr lang="fa-IR" sz="2600" b="1" dirty="0" smtClean="0">
                <a:cs typeface="2  Mitra" pitchFamily="2" charset="-78"/>
              </a:rPr>
              <a:t>تزريق گردد. </a:t>
            </a:r>
            <a:endParaRPr lang="fa-IR" sz="2600" b="1" dirty="0">
              <a:cs typeface="2  Mitra" pitchFamily="2" charset="-78"/>
            </a:endParaRPr>
          </a:p>
          <a:p>
            <a:pPr algn="just">
              <a:lnSpc>
                <a:spcPct val="150000"/>
              </a:lnSpc>
              <a:buClr>
                <a:srgbClr val="00B050"/>
              </a:buClr>
              <a:buSzPct val="110000"/>
              <a:buFont typeface="Wingdings" panose="05000000000000000000" pitchFamily="2" charset="2"/>
              <a:buChar char="L"/>
              <a:defRPr/>
            </a:pPr>
            <a:r>
              <a:rPr lang="fa-IR" sz="2600" b="1" dirty="0">
                <a:cs typeface="2  Mitra" pitchFamily="2" charset="-78"/>
              </a:rPr>
              <a:t> </a:t>
            </a:r>
            <a:r>
              <a:rPr lang="fa-IR" sz="2600" b="1" dirty="0" smtClean="0">
                <a:cs typeface="2  Mitra" pitchFamily="2" charset="-78"/>
              </a:rPr>
              <a:t>در صورتی که ظاهراً هم شكستگي دیده نشود باید کودک توسط دندانپزشك معاینه شود.</a:t>
            </a:r>
            <a:endParaRPr lang="fa-IR" sz="2600" b="1" dirty="0">
              <a:cs typeface="2  Mitra" pitchFamily="2" charset="-78"/>
            </a:endParaRP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endParaRPr lang="fa-IR" sz="26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1828800" y="381000"/>
            <a:ext cx="532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بیرون افتادن دندان از دهان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90500" y="2667000"/>
            <a:ext cx="1638299" cy="133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71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838201" y="1345275"/>
            <a:ext cx="7696200" cy="186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600" b="1" dirty="0" smtClean="0">
                <a:cs typeface="2  Mitra" pitchFamily="2" charset="-78"/>
              </a:rPr>
              <a:t>در ارتباط با بزرگسالان ارتباط به صورت« یک به یک» است.</a:t>
            </a:r>
          </a:p>
          <a:p>
            <a:pPr marL="0" indent="0" algn="just">
              <a:lnSpc>
                <a:spcPct val="150000"/>
              </a:lnSpc>
              <a:buClr>
                <a:srgbClr val="00B050"/>
              </a:buClr>
              <a:buSzPct val="110000"/>
              <a:buNone/>
              <a:defRPr/>
            </a:pPr>
            <a:r>
              <a:rPr lang="fa-IR" sz="2600" b="1" dirty="0" smtClean="0">
                <a:cs typeface="2  Mitra" pitchFamily="2" charset="-78"/>
              </a:rPr>
              <a:t>در کودکان ارتباط به صورت « یک به دو» یعنی دندانپزشک با کودک و والدین</a:t>
            </a:r>
            <a:endParaRPr lang="fa-IR" sz="26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1422400" y="381000"/>
            <a:ext cx="622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ارتباط با کودکان در دندانپزشکی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2971800" y="3352800"/>
            <a:ext cx="3048000" cy="2133600"/>
          </a:xfrm>
          <a:prstGeom prst="triangl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581400" y="2891135"/>
            <a:ext cx="16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cs typeface="2  Mitra" panose="00000400000000000000" pitchFamily="2" charset="-78"/>
              </a:rPr>
              <a:t>دندانپزشک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08665" y="5153969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cs typeface="2  Mitra" panose="00000400000000000000" pitchFamily="2" charset="-78"/>
              </a:rPr>
              <a:t>کودک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2933" y="5134799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cs typeface="2  Mitra" panose="00000400000000000000" pitchFamily="2" charset="-78"/>
              </a:rPr>
              <a:t>والدین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64937" y="5884333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مثلث درمانی کودکان</a:t>
            </a:r>
            <a:endParaRPr lang="en-US" sz="2800" b="1" dirty="0">
              <a:solidFill>
                <a:srgbClr val="CC00FF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4262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8" grpId="0"/>
      <p:bldP spid="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542699" y="1177200"/>
            <a:ext cx="8001001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انتقال دهنده پیام سلامتی.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با اضطراب و نگرانی در کودک ایجاد ترس نکنند.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بردن به مطب پزشک و دندانپزشک تنبیه نباشد.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عدم دادن رشوه به کودک ولی هدیه دادن در برابر کار خوب با رشوه متفاوت است.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دروغ گفتن به کودک در مورد کاری که دندانپزشک می خواهد انجام دهد.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از گفتن تجربه های ناخوشایند دندانپزشکی صحبت نکند.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نظارت بر مراقبتهای بهداشتی کودک (مسواک زدن، استفاده از نخ دندان).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300" b="1" dirty="0" smtClean="0">
                <a:cs typeface="2  Mitra" pitchFamily="2" charset="-78"/>
              </a:rPr>
              <a:t>کمک به دندانپزشک در زمان انجام درمان های دندانپزشکی.</a:t>
            </a:r>
            <a:endParaRPr lang="fa-IR" sz="2300" b="1" dirty="0">
              <a:cs typeface="2  Mitra" pitchFamily="2" charset="-78"/>
            </a:endParaRP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743200" y="4572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نقش والدین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98" y="1371600"/>
            <a:ext cx="2733901" cy="161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155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65" y="4174096"/>
            <a:ext cx="2441176" cy="2190750"/>
          </a:xfrm>
          <a:prstGeom prst="rect">
            <a:avLst/>
          </a:prstGeom>
        </p:spPr>
      </p:pic>
      <p:sp>
        <p:nvSpPr>
          <p:cNvPr id="6" name="Subtitle 1"/>
          <p:cNvSpPr txBox="1">
            <a:spLocks/>
          </p:cNvSpPr>
          <p:nvPr/>
        </p:nvSpPr>
        <p:spPr bwMode="auto">
          <a:xfrm>
            <a:off x="2732314" y="1295400"/>
            <a:ext cx="5943600" cy="3974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800" b="1" dirty="0" smtClean="0">
                <a:cs typeface="2  Mitra" pitchFamily="2" charset="-78"/>
              </a:rPr>
              <a:t>ایجاد گرایش مثبت در کودک.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800" b="1" dirty="0" smtClean="0">
                <a:cs typeface="2  Mitra" pitchFamily="2" charset="-78"/>
              </a:rPr>
              <a:t>برقراری ارتباط دوستانه با کودک و داشتن صداقت در ایجاد اعتماد.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800" b="1" dirty="0" smtClean="0">
                <a:cs typeface="2  Mitra" pitchFamily="2" charset="-78"/>
              </a:rPr>
              <a:t>استفاده از تکنیکهای مناسب با توجه به شخصیت و تجارب قبلی.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800" b="1" dirty="0" smtClean="0">
                <a:cs typeface="2  Mitra" pitchFamily="2" charset="-78"/>
              </a:rPr>
              <a:t>توضیح مختصر در مورد درمان و وسایل دندانپزشکی و تماس چشمی و کلامی با کودک.</a:t>
            </a: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743200" y="45720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نقش دندانپزشک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23140" y="1524000"/>
            <a:ext cx="1952625" cy="16220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911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1"/>
          <p:cNvSpPr txBox="1">
            <a:spLocks/>
          </p:cNvSpPr>
          <p:nvPr/>
        </p:nvSpPr>
        <p:spPr bwMode="auto">
          <a:xfrm>
            <a:off x="762000" y="1371600"/>
            <a:ext cx="7924799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/>
          <a:lstStyle>
            <a:lvl1pPr marL="342900" indent="-3429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600" b="1" dirty="0" smtClean="0">
                <a:cs typeface="2  Mitra" pitchFamily="2" charset="-78"/>
              </a:rPr>
              <a:t>تغییر نگرش و رفتار در کودک با موضوعات بهداشتی و سلامتی.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600" b="1" dirty="0" smtClean="0">
                <a:cs typeface="2  Mitra" pitchFamily="2" charset="-78"/>
              </a:rPr>
              <a:t>برپایی نمایشگاه های بهداشتی در سطح مدارس، مسابقات نقاشی و خاطره نویسی، اجرای نمایشنامه توسط دانش آموزان، بازدیدهای دسته جمعی از یک مرکز دندانپزشکی، زنگ مسواک و.... 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600" b="1" dirty="0" smtClean="0">
                <a:cs typeface="2  Mitra" pitchFamily="2" charset="-78"/>
              </a:rPr>
              <a:t>همکاری و تعامل مربی بهداشت و سایر معلمین مدرسه و مرکز دندانپزشکی در معاینه دهان و دندان دانش آموزان.</a:t>
            </a:r>
          </a:p>
          <a:p>
            <a:pPr algn="just">
              <a:lnSpc>
                <a:spcPct val="150000"/>
              </a:lnSpc>
              <a:buClr>
                <a:srgbClr val="CC00FF"/>
              </a:buClr>
              <a:buSzPct val="110000"/>
              <a:buFont typeface="Webdings" panose="05030102010509060703" pitchFamily="18" charset="2"/>
              <a:buChar char=""/>
              <a:defRPr/>
            </a:pPr>
            <a:r>
              <a:rPr lang="fa-IR" sz="2600" b="1" dirty="0" smtClean="0">
                <a:cs typeface="2  Mitra" pitchFamily="2" charset="-78"/>
              </a:rPr>
              <a:t>ارجاع و پیگیری درمان های دندانپزشکی دانش آموزان.</a:t>
            </a:r>
          </a:p>
        </p:txBody>
      </p:sp>
      <p:sp>
        <p:nvSpPr>
          <p:cNvPr id="7" name="Title 3"/>
          <p:cNvSpPr txBox="1">
            <a:spLocks/>
          </p:cNvSpPr>
          <p:nvPr/>
        </p:nvSpPr>
        <p:spPr>
          <a:xfrm>
            <a:off x="2743200" y="457200"/>
            <a:ext cx="3708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نقش مربی بهداشت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1223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25035"/>
            <a:ext cx="8285533" cy="2051566"/>
          </a:xfrm>
        </p:spPr>
        <p:txBody>
          <a:bodyPr>
            <a:normAutofit lnSpcReduction="10000"/>
          </a:bodyPr>
          <a:lstStyle/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800" b="1" dirty="0" smtClean="0">
                <a:cs typeface="2  Mitra" panose="00000400000000000000" pitchFamily="2" charset="-78"/>
              </a:rPr>
              <a:t>باعث </a:t>
            </a:r>
            <a:r>
              <a:rPr lang="fa-IR" altLang="en-US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استحکام دندان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در برابر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پوسیدگی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می شود.</a:t>
            </a:r>
          </a:p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800" b="1" dirty="0" smtClean="0">
                <a:cs typeface="2  Mitra" panose="00000400000000000000" pitchFamily="2" charset="-78"/>
              </a:rPr>
              <a:t>در </a:t>
            </a:r>
            <a:r>
              <a:rPr lang="fa-IR" altLang="en-US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مطب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 دندانپزشکی به دو صورت قابل انجام است: </a:t>
            </a:r>
            <a:r>
              <a:rPr lang="fa-IR" alt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وارنیش فلوراید و ژل فلوراید 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84929" y="233665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فلورایدتراپی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3850838"/>
            <a:ext cx="8241612" cy="2590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800" b="1" dirty="0" smtClean="0">
                <a:cs typeface="2  Mitra" panose="00000400000000000000" pitchFamily="2" charset="-78"/>
              </a:rPr>
              <a:t>جهت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پیشگیری از پوسیدگی دندان دائمی ( آسیای اول و دوم)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به کار می رود: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دندانپزشک</a:t>
            </a:r>
            <a:r>
              <a:rPr lang="fa-IR" altLang="en-US" sz="24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شیارهای عمیق و فرورفتگی ها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را</a:t>
            </a:r>
            <a:r>
              <a:rPr lang="fa-IR" altLang="en-US" sz="24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با ماده مخصوص می پوشاند 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تا مانع گیر کردن مواد غذایی در شیارها شود و پوسیدگی را کاهش دهد.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684929" y="3128016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فیشورسیلانت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2" name="Cloud Callout 1"/>
          <p:cNvSpPr/>
          <p:nvPr/>
        </p:nvSpPr>
        <p:spPr>
          <a:xfrm rot="20089164" flipH="1">
            <a:off x="5683" y="364075"/>
            <a:ext cx="2650432" cy="144780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2  Titr" panose="00000700000000000000" pitchFamily="2" charset="-78"/>
              </a:rPr>
              <a:t>درمانهای دندانپزشکی</a:t>
            </a:r>
            <a:endParaRPr lang="en-US" sz="2800" dirty="0">
              <a:solidFill>
                <a:schemeClr val="accent6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7304" y="2796166"/>
            <a:ext cx="1228993" cy="105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65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29228"/>
            <a:ext cx="8285533" cy="1509703"/>
          </a:xfrm>
        </p:spPr>
        <p:txBody>
          <a:bodyPr>
            <a:noAutofit/>
          </a:bodyPr>
          <a:lstStyle/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600" b="1" dirty="0" smtClean="0">
                <a:cs typeface="2  Mitra" panose="00000400000000000000" pitchFamily="2" charset="-78"/>
              </a:rPr>
              <a:t>بدنبال </a:t>
            </a:r>
            <a:r>
              <a:rPr lang="fa-IR" altLang="en-US" sz="2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پوسیدگی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 در دندان </a:t>
            </a:r>
            <a:r>
              <a:rPr lang="fa-IR" altLang="en-US" sz="2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دائمی و شیری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دندانپزشک درمان را انجام می دهد و با مواد همرنگ دندان(گلاس آینومر و کامپوزیت) و یا مواد غیر همرنگ (آمالگام) پر می شود.</a:t>
            </a:r>
            <a:endParaRPr lang="fa-IR" altLang="en-US" sz="2600" b="1" dirty="0" smtClean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84929" y="233665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ترمیم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3986302"/>
            <a:ext cx="8241612" cy="2590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600" b="1" dirty="0" smtClean="0">
                <a:cs typeface="2  Mitra" panose="00000400000000000000" pitchFamily="2" charset="-78"/>
              </a:rPr>
              <a:t>اگر</a:t>
            </a:r>
            <a:r>
              <a:rPr lang="fa-IR" altLang="en-US" sz="2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پوسیدگی دندان به مغز دندان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نفوذ کند باید</a:t>
            </a:r>
            <a:r>
              <a:rPr lang="fa-IR" altLang="en-US" sz="2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پوسیدگی از اتاقک مغز دندان</a:t>
            </a:r>
            <a:r>
              <a:rPr lang="fa-IR" altLang="en-US" sz="26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( پالپ)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برداشته شده و با </a:t>
            </a:r>
            <a:r>
              <a:rPr lang="fa-IR" altLang="en-US" sz="26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ماده مخصوصی پر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شود.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600" b="1" dirty="0" smtClean="0">
                <a:cs typeface="2  Mitra" panose="00000400000000000000" pitchFamily="2" charset="-78"/>
              </a:rPr>
              <a:t>درد کودک برطرف شده و دندان شیری برای </a:t>
            </a:r>
            <a:r>
              <a:rPr lang="fa-IR" altLang="en-US" sz="26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مدت بیشتری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در دهان باقی می ماند.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684929" y="3297346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پالپوتومی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2" name="Cloud Callout 1"/>
          <p:cNvSpPr/>
          <p:nvPr/>
        </p:nvSpPr>
        <p:spPr>
          <a:xfrm rot="20089164" flipH="1">
            <a:off x="5683" y="211678"/>
            <a:ext cx="2650432" cy="144780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2  Titr" panose="00000700000000000000" pitchFamily="2" charset="-78"/>
              </a:rPr>
              <a:t>درمانهای دندانپزشکی</a:t>
            </a:r>
            <a:endParaRPr lang="en-US" sz="2800" dirty="0">
              <a:solidFill>
                <a:schemeClr val="accent6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580" y="2849108"/>
            <a:ext cx="1443819" cy="11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87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25035"/>
            <a:ext cx="8285533" cy="1594365"/>
          </a:xfrm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600" b="1" dirty="0" smtClean="0">
                <a:cs typeface="2  Mitra" panose="00000400000000000000" pitchFamily="2" charset="-78"/>
              </a:rPr>
              <a:t>دندان به هر دلیلی </a:t>
            </a:r>
            <a:r>
              <a:rPr lang="fa-IR" altLang="en-US" sz="26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قابل نگهداری نباشد.</a:t>
            </a:r>
          </a:p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600" b="1" dirty="0" smtClean="0">
                <a:cs typeface="2  Mitra" panose="00000400000000000000" pitchFamily="2" charset="-78"/>
              </a:rPr>
              <a:t> به دلیل پیشگیری از عوارض بعدی باید </a:t>
            </a:r>
            <a:r>
              <a:rPr lang="fa-IR" altLang="en-US" sz="2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از دهان خارج شود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.</a:t>
            </a:r>
            <a:endParaRPr lang="fa-IR" altLang="en-US" sz="2600" b="1" dirty="0" smtClean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84929" y="233665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کشیدن دندان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24921" y="3344315"/>
            <a:ext cx="8241612" cy="31877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جرم اطراف دندان به وسیله دستگاه جرمگیر برداشته می شود.</a:t>
            </a:r>
            <a:endParaRPr lang="en-US" altLang="en-US" sz="2400" b="1" dirty="0" smtClean="0">
              <a:cs typeface="2  Mitra" panose="00000400000000000000" pitchFamily="2" charset="-78"/>
            </a:endParaRP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 با انجام جرمگیری از </a:t>
            </a:r>
            <a:r>
              <a:rPr lang="fa-IR" altLang="en-US" sz="24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ایجاد بیماری لثه</a:t>
            </a:r>
            <a:r>
              <a:rPr lang="fa-IR" altLang="en-US" sz="2400" b="1" dirty="0" smtClean="0">
                <a:cs typeface="2  Mitra" panose="00000400000000000000" pitchFamily="2" charset="-78"/>
              </a:rPr>
              <a:t> پیشگیری به عمل می آید.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400" b="1" dirty="0" smtClean="0">
                <a:cs typeface="2  Mitra" panose="00000400000000000000" pitchFamily="2" charset="-78"/>
              </a:rPr>
              <a:t>جرمگیری صحیح باعث: لقی دندانها، ایجادفاصله بین دندان ها و سائیدگی مینا نمی گردد.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4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حساسیت پس از جرمگیری ظرف مدت کوتاهی برطرف می شود. 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684929" y="272162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جرمگیری و برساژ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2" name="Cloud Callout 1"/>
          <p:cNvSpPr/>
          <p:nvPr/>
        </p:nvSpPr>
        <p:spPr>
          <a:xfrm rot="20089164" flipH="1">
            <a:off x="5683" y="364075"/>
            <a:ext cx="2650432" cy="144780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2  Titr" panose="00000700000000000000" pitchFamily="2" charset="-78"/>
              </a:rPr>
              <a:t>درمانهای دندانپزشکی</a:t>
            </a:r>
            <a:endParaRPr lang="en-US" sz="2800" dirty="0">
              <a:solidFill>
                <a:schemeClr val="accent6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6220" y="2022217"/>
            <a:ext cx="1466678" cy="144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1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397933" y="1209098"/>
            <a:ext cx="8285533" cy="1916096"/>
          </a:xfrm>
        </p:spPr>
        <p:txBody>
          <a:bodyPr>
            <a:noAutofit/>
          </a:bodyPr>
          <a:lstStyle/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3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نامرتبی دندان ها </a:t>
            </a:r>
            <a:r>
              <a:rPr lang="fa-IR" altLang="en-US" sz="2300" b="1" dirty="0" smtClean="0">
                <a:cs typeface="2  Mitra" panose="00000400000000000000" pitchFamily="2" charset="-78"/>
              </a:rPr>
              <a:t>با ارتودنسی قابل پیشگیری است.</a:t>
            </a:r>
          </a:p>
          <a:p>
            <a:pPr marL="0" indent="0" algn="just" rtl="1" eaLnBrk="1" hangingPunct="1">
              <a:lnSpc>
                <a:spcPct val="150000"/>
              </a:lnSpc>
              <a:buClr>
                <a:srgbClr val="00B050"/>
              </a:buClr>
              <a:buSzPct val="150000"/>
              <a:buNone/>
              <a:defRPr/>
            </a:pPr>
            <a:r>
              <a:rPr lang="fa-IR" altLang="en-US" sz="2300" b="1" dirty="0" smtClean="0">
                <a:cs typeface="2  Mitra" panose="00000400000000000000" pitchFamily="2" charset="-78"/>
              </a:rPr>
              <a:t>این کار علاوه بر تامین زیبائی، کمک فراوانی به عمل جویدن و تکلم و تنفس نموده و از بیماری های لثه و پوسیدگی و برخی ناراحتی های مفصلی فک جلوگیری می نماید.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684929" y="233665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ارتودنسی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3850838"/>
            <a:ext cx="8241612" cy="2590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300" b="1" dirty="0" smtClean="0">
                <a:cs typeface="2  Mitra" panose="00000400000000000000" pitchFamily="2" charset="-78"/>
              </a:rPr>
              <a:t>دندان های شیری باید تا زمان رویش دندان های دائمی جانشین در دهان باقی بمانند تا </a:t>
            </a:r>
            <a:r>
              <a:rPr lang="fa-IR" altLang="en-US" sz="2300" b="1" dirty="0" smtClean="0">
                <a:solidFill>
                  <a:srgbClr val="3366FF"/>
                </a:solidFill>
                <a:cs typeface="2  Mitra" panose="00000400000000000000" pitchFamily="2" charset="-78"/>
              </a:rPr>
              <a:t>بتوانند فضا را حفظ نمایند</a:t>
            </a:r>
            <a:r>
              <a:rPr lang="fa-IR" altLang="en-US" sz="2300" b="1" dirty="0" smtClean="0">
                <a:cs typeface="2  Mitra" panose="00000400000000000000" pitchFamily="2" charset="-78"/>
              </a:rPr>
              <a:t>.</a:t>
            </a:r>
          </a:p>
          <a:p>
            <a:pPr marL="0" indent="0" algn="just" rtl="1">
              <a:lnSpc>
                <a:spcPct val="160000"/>
              </a:lnSpc>
              <a:buClr>
                <a:srgbClr val="00B050"/>
              </a:buClr>
              <a:buSzPct val="150000"/>
              <a:buFont typeface="Arial" pitchFamily="34" charset="0"/>
              <a:buNone/>
              <a:defRPr/>
            </a:pPr>
            <a:r>
              <a:rPr lang="fa-IR" altLang="en-US" sz="2300" b="1" dirty="0" smtClean="0">
                <a:cs typeface="2  Mitra" panose="00000400000000000000" pitchFamily="2" charset="-78"/>
              </a:rPr>
              <a:t>به هر دلیلی دندان های شیری زودتر از موقع از دست بروند برای جلوگیری از انحراف سایر دندان ها تا زمان </a:t>
            </a:r>
            <a:r>
              <a:rPr lang="fa-IR" altLang="en-US" sz="23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رویش دندان ها </a:t>
            </a:r>
            <a:r>
              <a:rPr lang="fa-IR" altLang="en-US" sz="2300" b="1" dirty="0" smtClean="0">
                <a:cs typeface="2  Mitra" panose="00000400000000000000" pitchFamily="2" charset="-78"/>
              </a:rPr>
              <a:t>از یک فضانگهدارنده استفاده </a:t>
            </a:r>
            <a:r>
              <a:rPr lang="fa-IR" altLang="en-US" sz="2300" b="1" dirty="0">
                <a:cs typeface="2  Mitra" panose="00000400000000000000" pitchFamily="2" charset="-78"/>
              </a:rPr>
              <a:t>شود</a:t>
            </a:r>
            <a:r>
              <a:rPr lang="fa-IR" altLang="en-US" sz="2300" b="1" dirty="0" smtClean="0">
                <a:cs typeface="2  Mitra" panose="00000400000000000000" pitchFamily="2" charset="-78"/>
              </a:rPr>
              <a:t>.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684929" y="3128016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0070C0"/>
                </a:solidFill>
                <a:cs typeface="2  Titr" pitchFamily="2" charset="-78"/>
              </a:rPr>
              <a:t>فضا نگهدارنده</a:t>
            </a:r>
            <a:endParaRPr lang="fa-IR" sz="3200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2" name="Cloud Callout 1"/>
          <p:cNvSpPr/>
          <p:nvPr/>
        </p:nvSpPr>
        <p:spPr>
          <a:xfrm rot="20089164" flipH="1">
            <a:off x="5683" y="211678"/>
            <a:ext cx="2650432" cy="144780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2  Titr" panose="00000700000000000000" pitchFamily="2" charset="-78"/>
              </a:rPr>
              <a:t>درمانهای دندانپزشکی</a:t>
            </a:r>
            <a:endParaRPr lang="en-US" sz="2800" dirty="0">
              <a:solidFill>
                <a:schemeClr val="accent6">
                  <a:lumMod val="75000"/>
                </a:schemeClr>
              </a:solidFill>
              <a:cs typeface="2  Titr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396" y="2991400"/>
            <a:ext cx="1238250" cy="99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8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787401" y="330198"/>
            <a:ext cx="7344000" cy="792000"/>
          </a:xfrm>
          <a:gradFill flip="none" rotWithShape="1">
            <a:gsLst>
              <a:gs pos="0">
                <a:srgbClr val="FFC000"/>
              </a:gs>
              <a:gs pos="50000">
                <a:schemeClr val="bg1"/>
              </a:gs>
              <a:gs pos="100000">
                <a:srgbClr val="FFC000"/>
              </a:gs>
            </a:gsLst>
            <a:path path="circle">
              <a:fillToRect l="50000" t="-80000" r="50000" b="180000"/>
            </a:path>
            <a:tileRect/>
          </a:gradFill>
          <a:ln w="38100" cmpd="dbl">
            <a:solidFill>
              <a:srgbClr val="00B050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fa-IR" altLang="en-US" sz="4000" b="1" dirty="0" smtClean="0">
                <a:solidFill>
                  <a:srgbClr val="FF0000"/>
                </a:solidFill>
                <a:cs typeface="2  Titr" pitchFamily="2" charset="-78"/>
              </a:rPr>
              <a:t>راه های پیشگیری از پوسیدگی </a:t>
            </a:r>
            <a:r>
              <a:rPr lang="fa-IR" altLang="en-US" b="1" dirty="0" smtClean="0">
                <a:solidFill>
                  <a:srgbClr val="FF0000"/>
                </a:solidFill>
                <a:cs typeface="2  Titr" pitchFamily="2" charset="-78"/>
              </a:rPr>
              <a:t>دندان</a:t>
            </a:r>
            <a:endParaRPr lang="en-US" altLang="en-US" sz="3600" b="1" dirty="0" smtClean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545065" y="1456268"/>
            <a:ext cx="8028000" cy="4868332"/>
          </a:xfrm>
          <a:prstGeom prst="flowChartAlternateProcess">
            <a:avLst/>
          </a:prstGeom>
          <a:solidFill>
            <a:srgbClr val="DDF0C8"/>
          </a:solidFill>
          <a:ln w="57150">
            <a:solidFill>
              <a:srgbClr val="00B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 rtl="1"/>
            <a:r>
              <a:rPr lang="fa-IR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پس از پایان این فصل انتظار می رود شما بتوانید</a:t>
            </a:r>
            <a:r>
              <a:rPr lang="fa-IR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:</a:t>
            </a:r>
          </a:p>
          <a:p>
            <a:pPr algn="just" rtl="1"/>
            <a:endParaRPr lang="fa-IR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3200" dirty="0">
                <a:solidFill>
                  <a:schemeClr val="tx1"/>
                </a:solidFill>
                <a:cs typeface="2  Mitra" panose="00000400000000000000" pitchFamily="2" charset="-78"/>
              </a:rPr>
              <a:t>1</a:t>
            </a:r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- 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راههای پیشگیری از پوسیدگی دندان را نام ببرید</a:t>
            </a:r>
            <a:r>
              <a:rPr lang="en-US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.</a:t>
            </a:r>
            <a:endParaRPr lang="fa-IR" sz="28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2- 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روش های مسواک کردن و نخ دندان کشیدن دندان ها را به طور عملی نشان دهید.</a:t>
            </a:r>
            <a:endParaRPr lang="fa-IR" sz="28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3- 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عوامل موثر در پوسیدگی زایی مواد غذایی را نام ببرید.</a:t>
            </a:r>
            <a:endParaRPr lang="fa-IR" sz="28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4- 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روش های مختلف استفاده از فلوراید را بیان کنید.</a:t>
            </a:r>
            <a:endParaRPr lang="fa-IR" sz="28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r>
              <a:rPr lang="fa-IR" sz="2800" dirty="0">
                <a:solidFill>
                  <a:schemeClr val="tx1"/>
                </a:solidFill>
                <a:cs typeface="2  Mitra" panose="00000400000000000000" pitchFamily="2" charset="-78"/>
              </a:rPr>
              <a:t>5- </a:t>
            </a:r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نحوه استفاده از دهان شویه سدیم فلوراید 0.2 % را بیان کنید.</a:t>
            </a: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6- نکات قابل توجه در استفاده از وارنیش فلوراید را ذکر کنید.</a:t>
            </a: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cs typeface="2  Mitra" panose="00000400000000000000" pitchFamily="2" charset="-78"/>
              </a:rPr>
              <a:t>7- مزایای شیار پوش را توضیح دهید.</a:t>
            </a:r>
          </a:p>
          <a:p>
            <a:pPr algn="just" rtl="1"/>
            <a:endParaRPr lang="en-US" sz="3600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/>
            <a:endParaRPr lang="fa-IR" b="1" dirty="0">
              <a:solidFill>
                <a:srgbClr val="0070C0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8229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xfrm>
            <a:off x="685799" y="1219200"/>
            <a:ext cx="7924802" cy="4953000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25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a-IR" altLang="en-US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استفاده از مسواک و خمیر دندان</a:t>
            </a:r>
          </a:p>
          <a:p>
            <a:pPr algn="just" rtl="1" eaLnBrk="1" hangingPunct="1">
              <a:lnSpc>
                <a:spcPct val="25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a-IR" altLang="en-US" b="1" dirty="0" smtClean="0">
                <a:cs typeface="2  Mitra" panose="00000400000000000000" pitchFamily="2" charset="-78"/>
              </a:rPr>
              <a:t>استفاده از نخ دندان</a:t>
            </a:r>
          </a:p>
          <a:p>
            <a:pPr algn="just" rtl="1" eaLnBrk="1" hangingPunct="1">
              <a:lnSpc>
                <a:spcPct val="250000"/>
              </a:lnSpc>
              <a:buClr>
                <a:srgbClr val="00B050"/>
              </a:buClr>
              <a:buFont typeface="Wingdings" panose="05000000000000000000" pitchFamily="2" charset="2"/>
              <a:buChar char="v"/>
            </a:pPr>
            <a:r>
              <a:rPr lang="fa-IR" altLang="en-US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رژیم غذایی و سلامت دهان و دندان کودکان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233495" y="466740"/>
            <a:ext cx="4680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200" b="1" dirty="0" smtClean="0">
                <a:solidFill>
                  <a:srgbClr val="FF0000"/>
                </a:solidFill>
                <a:cs typeface="2  Titr" pitchFamily="2" charset="-78"/>
              </a:rPr>
              <a:t>راههای پیشگیری </a:t>
            </a:r>
            <a:r>
              <a:rPr lang="fa-IR" sz="3200" b="1" dirty="0">
                <a:solidFill>
                  <a:srgbClr val="FF0000"/>
                </a:solidFill>
                <a:cs typeface="2  Titr" pitchFamily="2" charset="-78"/>
              </a:rPr>
              <a:t>از پوسیدگی</a:t>
            </a:r>
          </a:p>
        </p:txBody>
      </p:sp>
      <p:pic>
        <p:nvPicPr>
          <p:cNvPr id="6" name="Picture 2" descr="D:\E\Pictures\Demo Album\Anemation\Animation\دهان و دندان\l10.gif"/>
          <p:cNvPicPr>
            <a:picLocks noChangeAspect="1" noChangeArrowheads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7093" y="2686784"/>
            <a:ext cx="1331878" cy="164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064" y="1350834"/>
            <a:ext cx="2123429" cy="1440000"/>
          </a:xfrm>
          <a:prstGeom prst="rect">
            <a:avLst/>
          </a:prstGeom>
        </p:spPr>
      </p:pic>
      <p:pic>
        <p:nvPicPr>
          <p:cNvPr id="1030" name="Picture 6" descr="گالری عکس رشد - تغذيه,سلف مدرسه,غذاخوري مدرسه,مدرسه,تصوير متحرک,Animatio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064" y="5334000"/>
            <a:ext cx="3333750" cy="134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45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062703"/>
            <a:ext cx="7603066" cy="3793083"/>
          </a:xfrm>
        </p:spPr>
        <p:txBody>
          <a:bodyPr rtlCol="0">
            <a:normAutofit/>
          </a:bodyPr>
          <a:lstStyle/>
          <a:p>
            <a:pPr marL="0" indent="0" algn="just" rtl="1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cs typeface="2  Mitra" pitchFamily="2" charset="-78"/>
              </a:rPr>
              <a:t>1- جنس:</a:t>
            </a:r>
            <a:r>
              <a:rPr lang="en-US" altLang="en-US" b="1" dirty="0" smtClean="0">
                <a:solidFill>
                  <a:srgbClr val="CC00FF"/>
                </a:solidFill>
                <a:cs typeface="2  Mitra" pitchFamily="2" charset="-78"/>
              </a:rPr>
              <a:t> </a:t>
            </a:r>
            <a:r>
              <a:rPr lang="fa-IR" altLang="en-US" b="1" dirty="0" smtClean="0">
                <a:solidFill>
                  <a:schemeClr val="tx1"/>
                </a:solidFill>
                <a:cs typeface="2  Mitra" pitchFamily="2" charset="-78"/>
              </a:rPr>
              <a:t>موهای </a:t>
            </a:r>
            <a:r>
              <a:rPr lang="fa-IR" altLang="en-US" b="1" dirty="0">
                <a:solidFill>
                  <a:schemeClr val="tx1"/>
                </a:solidFill>
                <a:cs typeface="2  Mitra" pitchFamily="2" charset="-78"/>
              </a:rPr>
              <a:t>مسواک </a:t>
            </a:r>
            <a:r>
              <a:rPr lang="fa-IR" altLang="en-US" b="1" dirty="0" smtClean="0">
                <a:solidFill>
                  <a:schemeClr val="tx1"/>
                </a:solidFill>
                <a:cs typeface="2  Mitra" pitchFamily="2" charset="-78"/>
              </a:rPr>
              <a:t>از جنس نایلون نرم وسرموهای آن گرد باشد.</a:t>
            </a:r>
            <a:r>
              <a:rPr lang="en-US" altLang="en-US" b="1" dirty="0" smtClean="0">
                <a:solidFill>
                  <a:schemeClr val="tx1"/>
                </a:solidFill>
                <a:cs typeface="2  Mitra" pitchFamily="2" charset="-78"/>
              </a:rPr>
              <a:t> </a:t>
            </a:r>
            <a:r>
              <a:rPr lang="fa-IR" altLang="en-US" b="1" dirty="0" smtClean="0">
                <a:solidFill>
                  <a:schemeClr val="tx1"/>
                </a:solidFill>
                <a:cs typeface="2  Mitra" pitchFamily="2" charset="-78"/>
              </a:rPr>
              <a:t>استفاده از مسواک با جنس موهای سخت توصیه نمی شود.</a:t>
            </a:r>
          </a:p>
          <a:p>
            <a:pPr marL="0" indent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cs typeface="2  Mitra" pitchFamily="2" charset="-78"/>
              </a:rPr>
              <a:t>2- کیفیت: </a:t>
            </a:r>
            <a:r>
              <a:rPr lang="fa-IR" altLang="en-US" b="1" dirty="0">
                <a:solidFill>
                  <a:schemeClr val="tx1"/>
                </a:solidFill>
                <a:cs typeface="2  Mitra" pitchFamily="2" charset="-78"/>
              </a:rPr>
              <a:t>موهای مسواک </a:t>
            </a:r>
            <a:r>
              <a:rPr lang="fa-IR" altLang="en-US" b="1" dirty="0" smtClean="0">
                <a:solidFill>
                  <a:schemeClr val="tx1"/>
                </a:solidFill>
                <a:cs typeface="2  Mitra" pitchFamily="2" charset="-78"/>
              </a:rPr>
              <a:t>منظم و</a:t>
            </a:r>
            <a:r>
              <a:rPr lang="en-US" altLang="en-US" b="1" dirty="0" smtClean="0">
                <a:solidFill>
                  <a:schemeClr val="tx1"/>
                </a:solidFill>
                <a:cs typeface="2  Mitra" pitchFamily="2" charset="-78"/>
              </a:rPr>
              <a:t> </a:t>
            </a:r>
            <a:r>
              <a:rPr lang="fa-IR" altLang="en-US" b="1" dirty="0" smtClean="0">
                <a:solidFill>
                  <a:schemeClr val="tx1"/>
                </a:solidFill>
                <a:cs typeface="2  Mitra" pitchFamily="2" charset="-78"/>
              </a:rPr>
              <a:t>مرتب باشد.</a:t>
            </a:r>
          </a:p>
          <a:p>
            <a:pPr marL="0" indent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en-US" sz="3600" b="1" dirty="0">
              <a:solidFill>
                <a:srgbClr val="333300"/>
              </a:solidFill>
              <a:cs typeface="2  Mitra" panose="00000400000000000000" pitchFamily="2" charset="-78"/>
            </a:endParaRPr>
          </a:p>
        </p:txBody>
      </p:sp>
      <p:pic>
        <p:nvPicPr>
          <p:cNvPr id="4" name="Picture 2" descr="D:\E\Pictures\Demo Album\Anemation\Animation\دهان و دندان\001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251478"/>
            <a:ext cx="26670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2497966" y="313244"/>
            <a:ext cx="3924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200" b="1" dirty="0">
                <a:solidFill>
                  <a:srgbClr val="FF0000"/>
                </a:solidFill>
                <a:cs typeface="2  Titr" pitchFamily="2" charset="-78"/>
              </a:rPr>
              <a:t>انتخاب یک مسواک خوب</a:t>
            </a:r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4275666" y="1173686"/>
            <a:ext cx="4292600" cy="714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  <a:defRPr/>
            </a:pPr>
            <a:r>
              <a:rPr lang="fa-IR" altLang="en-US" sz="3600" dirty="0">
                <a:solidFill>
                  <a:srgbClr val="FA00A7"/>
                </a:solidFill>
                <a:ea typeface="+mj-ea"/>
                <a:cs typeface="2  Titr" panose="00000700000000000000" pitchFamily="2" charset="-78"/>
              </a:rPr>
              <a:t>شرایط یک مسواک خوب </a:t>
            </a:r>
          </a:p>
        </p:txBody>
      </p:sp>
    </p:spTree>
    <p:extLst>
      <p:ext uri="{BB962C8B-B14F-4D97-AF65-F5344CB8AC3E}">
        <p14:creationId xmlns:p14="http://schemas.microsoft.com/office/powerpoint/2010/main" val="3898138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2003612" y="685800"/>
            <a:ext cx="6934200" cy="5638800"/>
          </a:xfrm>
        </p:spPr>
        <p:txBody>
          <a:bodyPr rtlCol="0">
            <a:noAutofit/>
          </a:bodyPr>
          <a:lstStyle/>
          <a:p>
            <a:pPr marL="0" indent="0" algn="ctr" rtl="1">
              <a:lnSpc>
                <a:spcPct val="150000"/>
              </a:lnSpc>
              <a:buNone/>
            </a:pP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بیش از </a:t>
            </a:r>
            <a:r>
              <a:rPr lang="fa-IR" altLang="en-US" sz="3600" b="1" dirty="0">
                <a:solidFill>
                  <a:srgbClr val="FF0000"/>
                </a:solidFill>
                <a:cs typeface="2  Mitra" pitchFamily="2" charset="-78"/>
              </a:rPr>
              <a:t>3 الی 4 ماه 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از یک </a:t>
            </a:r>
            <a:r>
              <a:rPr lang="fa-IR" altLang="en-US" sz="3600" b="1" dirty="0">
                <a:solidFill>
                  <a:srgbClr val="C00000"/>
                </a:solidFill>
                <a:cs typeface="2  Mitra" pitchFamily="2" charset="-78"/>
              </a:rPr>
              <a:t>مسواک </a:t>
            </a:r>
            <a:r>
              <a:rPr lang="fa-IR" altLang="en-US" sz="3600" b="1" dirty="0">
                <a:solidFill>
                  <a:srgbClr val="0070C0"/>
                </a:solidFill>
                <a:cs typeface="2  Mitra" pitchFamily="2" charset="-78"/>
              </a:rPr>
              <a:t>استفاده نگردد. 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/>
            </a:r>
            <a:b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</a:br>
            <a:r>
              <a:rPr lang="fa-IR" altLang="en-US" sz="3600" b="1" dirty="0">
                <a:solidFill>
                  <a:srgbClr val="00B050"/>
                </a:solidFill>
                <a:cs typeface="2  Mitra" pitchFamily="2" charset="-78"/>
              </a:rPr>
              <a:t>موهای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 آن</a:t>
            </a:r>
            <a:r>
              <a:rPr lang="fa-IR" altLang="en-US" sz="3600" b="1" dirty="0">
                <a:solidFill>
                  <a:schemeClr val="accent6">
                    <a:lumMod val="75000"/>
                  </a:schemeClr>
                </a:solidFill>
                <a:cs typeface="2  Mitra" pitchFamily="2" charset="-78"/>
              </a:rPr>
              <a:t> خمیده 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و </a:t>
            </a:r>
            <a:r>
              <a:rPr lang="fa-IR" altLang="en-US" sz="3600" b="1" dirty="0">
                <a:solidFill>
                  <a:schemeClr val="accent6">
                    <a:lumMod val="75000"/>
                  </a:schemeClr>
                </a:solidFill>
                <a:cs typeface="2  Mitra" pitchFamily="2" charset="-78"/>
              </a:rPr>
              <a:t>نامنظم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 می </a:t>
            </a:r>
            <a:r>
              <a:rPr lang="fa-IR" altLang="en-US" sz="3600" b="1" dirty="0" smtClean="0">
                <a:solidFill>
                  <a:srgbClr val="002060"/>
                </a:solidFill>
                <a:cs typeface="2  Mitra" pitchFamily="2" charset="-78"/>
              </a:rPr>
              <a:t>شود 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و </a:t>
            </a:r>
            <a:r>
              <a:rPr lang="fa-IR" altLang="en-US" sz="3600" b="1" dirty="0">
                <a:solidFill>
                  <a:srgbClr val="CC0099"/>
                </a:solidFill>
                <a:cs typeface="2  Mitra" pitchFamily="2" charset="-78"/>
              </a:rPr>
              <a:t>رنگ موهای 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آن </a:t>
            </a:r>
            <a:r>
              <a:rPr lang="fa-IR" altLang="en-US" sz="3600" b="1" dirty="0">
                <a:solidFill>
                  <a:srgbClr val="BA0DFF"/>
                </a:solidFill>
                <a:cs typeface="2  Mitra" pitchFamily="2" charset="-78"/>
              </a:rPr>
              <a:t>تغییر</a:t>
            </a:r>
            <a:r>
              <a:rPr lang="fa-IR" altLang="en-US" sz="3600" b="1" dirty="0">
                <a:solidFill>
                  <a:srgbClr val="002060"/>
                </a:solidFill>
                <a:cs typeface="2  Mitra" pitchFamily="2" charset="-78"/>
              </a:rPr>
              <a:t> می کند.</a:t>
            </a:r>
            <a:endParaRPr lang="en-US" sz="3600" dirty="0"/>
          </a:p>
          <a:p>
            <a:pPr marL="0" indent="0" algn="ctr" rtl="1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fa-IR" altLang="en-US" sz="3600" b="1" dirty="0" smtClean="0">
                <a:solidFill>
                  <a:srgbClr val="009900"/>
                </a:solidFill>
                <a:cs typeface="2  Mitra" pitchFamily="2" charset="-78"/>
              </a:rPr>
              <a:t> اگر </a:t>
            </a:r>
            <a:r>
              <a:rPr lang="fa-IR" altLang="en-US" sz="3600" b="1" dirty="0" smtClean="0">
                <a:solidFill>
                  <a:srgbClr val="0070C0"/>
                </a:solidFill>
                <a:cs typeface="2  Mitra" pitchFamily="2" charset="-78"/>
              </a:rPr>
              <a:t>شکل</a:t>
            </a:r>
            <a:r>
              <a:rPr lang="fa-IR" altLang="en-US" sz="3600" b="1" dirty="0" smtClean="0">
                <a:solidFill>
                  <a:srgbClr val="009900"/>
                </a:solidFill>
                <a:cs typeface="2  Mitra" pitchFamily="2" charset="-78"/>
              </a:rPr>
              <a:t> موهای تغییر کند فرد </a:t>
            </a:r>
            <a:r>
              <a:rPr lang="fa-IR" altLang="en-US" sz="3600" b="1" dirty="0" smtClean="0">
                <a:solidFill>
                  <a:schemeClr val="accent2">
                    <a:lumMod val="75000"/>
                  </a:schemeClr>
                </a:solidFill>
                <a:cs typeface="2  Mitra" pitchFamily="2" charset="-78"/>
              </a:rPr>
              <a:t>نادرست</a:t>
            </a:r>
            <a:r>
              <a:rPr lang="fa-IR" altLang="en-US" sz="3600" b="1" dirty="0" smtClean="0">
                <a:solidFill>
                  <a:srgbClr val="009900"/>
                </a:solidFill>
                <a:cs typeface="2  Mitra" pitchFamily="2" charset="-78"/>
              </a:rPr>
              <a:t> و </a:t>
            </a:r>
            <a:r>
              <a:rPr lang="fa-IR" altLang="en-US" sz="3600" b="1" dirty="0" smtClean="0">
                <a:solidFill>
                  <a:schemeClr val="accent2">
                    <a:lumMod val="75000"/>
                  </a:schemeClr>
                </a:solidFill>
                <a:cs typeface="2  Mitra" pitchFamily="2" charset="-78"/>
              </a:rPr>
              <a:t>خشن</a:t>
            </a:r>
            <a:r>
              <a:rPr lang="fa-IR" altLang="en-US" sz="3600" b="1" dirty="0" smtClean="0">
                <a:solidFill>
                  <a:srgbClr val="009900"/>
                </a:solidFill>
                <a:cs typeface="2  Mitra" pitchFamily="2" charset="-78"/>
              </a:rPr>
              <a:t> مسواک می زند.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329350"/>
            <a:ext cx="27432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500689" y="1854194"/>
            <a:ext cx="8229600" cy="4713288"/>
          </a:xfrm>
        </p:spPr>
        <p:txBody>
          <a:bodyPr rtlCol="0"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  <a:defRPr/>
            </a:pPr>
            <a:r>
              <a:rPr lang="fa-IR" altLang="en-US" b="1" dirty="0">
                <a:solidFill>
                  <a:srgbClr val="CC00FF"/>
                </a:solidFill>
                <a:cs typeface="2  Mitra" pitchFamily="2" charset="-78"/>
              </a:rPr>
              <a:t>3- اندازه مسواک: </a:t>
            </a:r>
            <a:r>
              <a:rPr lang="fa-IR" altLang="en-US" b="1" dirty="0">
                <a:cs typeface="2  Mitra" pitchFamily="2" charset="-78"/>
              </a:rPr>
              <a:t>مسواک کودکان کوچک تر از بزرگسالان باشد. اندازه دسته آن برای کودکان باید به گونه ای باشد که به خوبی در دست های کوچک کودکان قرار گیرد و هنگام استفاده در دست آن ها نلغزد</a:t>
            </a:r>
            <a:r>
              <a:rPr lang="fa-IR" altLang="en-US" b="1" dirty="0" smtClean="0">
                <a:cs typeface="2  Mitra" pitchFamily="2" charset="-78"/>
              </a:rPr>
              <a:t>.</a:t>
            </a:r>
            <a:endParaRPr lang="fa-IR" altLang="en-US" b="1" dirty="0" smtClean="0">
              <a:solidFill>
                <a:srgbClr val="0070C0"/>
              </a:solidFill>
              <a:cs typeface="2  Mitra" pitchFamily="2" charset="-78"/>
            </a:endParaRPr>
          </a:p>
          <a:p>
            <a:pPr marL="0" indent="0" algn="just" rtl="1" eaLnBrk="1" fontAlgn="auto" hangingPunct="1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altLang="en-US" b="1" dirty="0" smtClean="0">
                <a:solidFill>
                  <a:srgbClr val="CC00FF"/>
                </a:solidFill>
                <a:cs typeface="2  Mitra" pitchFamily="2" charset="-78"/>
              </a:rPr>
              <a:t>4- </a:t>
            </a:r>
            <a:r>
              <a:rPr lang="fa-IR" altLang="en-US" b="1" dirty="0">
                <a:solidFill>
                  <a:srgbClr val="CC00FF"/>
                </a:solidFill>
                <a:cs typeface="2  Mitra" pitchFamily="2" charset="-78"/>
              </a:rPr>
              <a:t>شکل مسواک: </a:t>
            </a:r>
            <a:r>
              <a:rPr lang="fa-IR" altLang="en-US" b="1" dirty="0" smtClean="0">
                <a:solidFill>
                  <a:schemeClr val="tx1"/>
                </a:solidFill>
                <a:cs typeface="2  Mitra" pitchFamily="2" charset="-78"/>
              </a:rPr>
              <a:t>دسته مسواک کمی خمیده باشد تا سطوح خلفی را بهتر تمیز کند.</a:t>
            </a:r>
          </a:p>
        </p:txBody>
      </p:sp>
      <p:pic>
        <p:nvPicPr>
          <p:cNvPr id="4" name="Picture 3" descr="C:\Users\LENOVO\Desktop\538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93882">
            <a:off x="546754" y="5534624"/>
            <a:ext cx="3600476" cy="164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2506433" y="211125"/>
            <a:ext cx="3924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200" b="1" dirty="0">
                <a:solidFill>
                  <a:srgbClr val="FF0000"/>
                </a:solidFill>
                <a:cs typeface="2  Titr" pitchFamily="2" charset="-78"/>
              </a:rPr>
              <a:t>انتخاب یک مسواک خوب</a:t>
            </a:r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4275666" y="1173686"/>
            <a:ext cx="4292600" cy="714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  <a:defRPr/>
            </a:pPr>
            <a:r>
              <a:rPr lang="fa-IR" altLang="en-US" sz="3600" dirty="0">
                <a:solidFill>
                  <a:srgbClr val="FA00A7"/>
                </a:solidFill>
                <a:ea typeface="+mj-ea"/>
                <a:cs typeface="2  Titr" panose="00000700000000000000" pitchFamily="2" charset="-78"/>
              </a:rPr>
              <a:t>شرایط یک مسواک خوب </a:t>
            </a:r>
          </a:p>
        </p:txBody>
      </p:sp>
    </p:spTree>
    <p:extLst>
      <p:ext uri="{BB962C8B-B14F-4D97-AF65-F5344CB8AC3E}">
        <p14:creationId xmlns:p14="http://schemas.microsoft.com/office/powerpoint/2010/main" val="73217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1" y="1483825"/>
            <a:ext cx="8153400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defRPr/>
            </a:pPr>
            <a:r>
              <a:rPr lang="fa-IR" sz="2900" b="1" dirty="0" smtClean="0">
                <a:cs typeface="2  Mitra" panose="00000400000000000000" pitchFamily="2" charset="-78"/>
              </a:rPr>
              <a:t>جهت برداشتن </a:t>
            </a:r>
            <a:r>
              <a:rPr lang="fa-IR" sz="2900" b="1" dirty="0" smtClean="0">
                <a:solidFill>
                  <a:schemeClr val="accent6">
                    <a:lumMod val="75000"/>
                  </a:schemeClr>
                </a:solidFill>
                <a:cs typeface="2  Mitra" panose="00000400000000000000" pitchFamily="2" charset="-78"/>
              </a:rPr>
              <a:t>ساده تر پلاک </a:t>
            </a:r>
            <a:r>
              <a:rPr lang="fa-IR" sz="2900" b="1" dirty="0" smtClean="0">
                <a:cs typeface="2  Mitra" panose="00000400000000000000" pitchFamily="2" charset="-78"/>
              </a:rPr>
              <a:t>در افراد استفاده می شود.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900" b="1" dirty="0" smtClean="0">
                <a:cs typeface="2  Mitra" panose="00000400000000000000" pitchFamily="2" charset="-78"/>
              </a:rPr>
              <a:t>در بیماران تحت درمان </a:t>
            </a:r>
            <a:r>
              <a:rPr lang="fa-IR" sz="29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ارتودنسی ثابت </a:t>
            </a:r>
            <a:r>
              <a:rPr lang="fa-IR" sz="2900" b="1" dirty="0" smtClean="0">
                <a:cs typeface="2  Mitra" panose="00000400000000000000" pitchFamily="2" charset="-78"/>
              </a:rPr>
              <a:t>و</a:t>
            </a:r>
            <a:r>
              <a:rPr lang="fa-IR" sz="29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</a:t>
            </a:r>
            <a:r>
              <a:rPr lang="fa-IR" sz="2900" b="1" dirty="0" smtClean="0">
                <a:cs typeface="2  Mitra" panose="00000400000000000000" pitchFamily="2" charset="-78"/>
              </a:rPr>
              <a:t>کودکانی که از </a:t>
            </a:r>
            <a:r>
              <a:rPr lang="fa-IR" sz="29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توان بدنی و ذهنی کمی</a:t>
            </a:r>
            <a:r>
              <a:rPr lang="fa-IR" sz="29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2900" b="1" dirty="0" smtClean="0">
                <a:cs typeface="2  Mitra" panose="00000400000000000000" pitchFamily="2" charset="-78"/>
              </a:rPr>
              <a:t>برخوردارند</a:t>
            </a:r>
            <a:r>
              <a:rPr lang="fa-IR" sz="29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بیشتر توصیه می گردد.</a:t>
            </a:r>
            <a:endParaRPr lang="fa-IR" sz="2900" b="1" dirty="0" smtClean="0"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fa-IR" sz="2900" b="1" dirty="0" smtClean="0">
                <a:cs typeface="2  Mitra" panose="00000400000000000000" pitchFamily="2" charset="-78"/>
              </a:rPr>
              <a:t>در صورت تمایل کودکان و نوجوانان به استفاده از این نوع مسواکها ( مسواک برقی) </a:t>
            </a:r>
            <a:r>
              <a:rPr lang="fa-IR" sz="29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جایگزین مناسبی </a:t>
            </a:r>
            <a:r>
              <a:rPr lang="fa-IR" sz="2900" b="1" dirty="0" smtClean="0">
                <a:cs typeface="2  Mitra" panose="00000400000000000000" pitchFamily="2" charset="-78"/>
              </a:rPr>
              <a:t>برای مسواک دستی می باشد.</a:t>
            </a:r>
            <a:endParaRPr lang="fa-IR" sz="2900" b="1" dirty="0">
              <a:cs typeface="2  Mitra" panose="00000400000000000000" pitchFamily="2" charset="-78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2851522" y="434173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 smtClean="0">
                <a:solidFill>
                  <a:srgbClr val="FF0000"/>
                </a:solidFill>
                <a:cs typeface="2  Titr" pitchFamily="2" charset="-78"/>
              </a:rPr>
              <a:t>مسواک برقی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181600"/>
            <a:ext cx="51435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07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4731" y="1974275"/>
            <a:ext cx="8294561" cy="4053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defRPr/>
            </a:pPr>
            <a:r>
              <a:rPr lang="fa-IR" sz="2900" b="1" dirty="0">
                <a:cs typeface="2  Mitra" panose="00000400000000000000" pitchFamily="2" charset="-78"/>
              </a:rPr>
              <a:t>اکثر </a:t>
            </a:r>
            <a:r>
              <a:rPr lang="fa-IR" sz="2900" b="1" dirty="0">
                <a:solidFill>
                  <a:schemeClr val="accent6">
                    <a:lumMod val="75000"/>
                  </a:schemeClr>
                </a:solidFill>
                <a:cs typeface="2  Mitra" panose="00000400000000000000" pitchFamily="2" charset="-78"/>
              </a:rPr>
              <a:t>خمیردندانها</a:t>
            </a:r>
            <a:r>
              <a:rPr lang="fa-IR" sz="2900" b="1" dirty="0">
                <a:cs typeface="2  Mitra" panose="00000400000000000000" pitchFamily="2" charset="-78"/>
              </a:rPr>
              <a:t> حاوی </a:t>
            </a:r>
            <a:r>
              <a:rPr lang="fa-IR" sz="2900" b="1" dirty="0">
                <a:solidFill>
                  <a:srgbClr val="C00000"/>
                </a:solidFill>
                <a:cs typeface="2  Mitra" panose="00000400000000000000" pitchFamily="2" charset="-78"/>
              </a:rPr>
              <a:t>فلوراید</a:t>
            </a:r>
            <a:r>
              <a:rPr lang="fa-IR" sz="2900" b="1" dirty="0">
                <a:cs typeface="2  Mitra" panose="00000400000000000000" pitchFamily="2" charset="-78"/>
              </a:rPr>
              <a:t> </a:t>
            </a:r>
            <a:r>
              <a:rPr lang="fa-IR" sz="2900" b="1" dirty="0" smtClean="0">
                <a:cs typeface="2  Mitra" panose="00000400000000000000" pitchFamily="2" charset="-78"/>
              </a:rPr>
              <a:t>هستند.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9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فلورایدها </a:t>
            </a:r>
            <a:r>
              <a:rPr lang="fa-IR" sz="2900" b="1" dirty="0">
                <a:cs typeface="2  Mitra" panose="00000400000000000000" pitchFamily="2" charset="-78"/>
              </a:rPr>
              <a:t>سبب </a:t>
            </a:r>
            <a:r>
              <a:rPr lang="fa-IR" sz="2900" b="1" dirty="0">
                <a:solidFill>
                  <a:srgbClr val="00B050"/>
                </a:solidFill>
                <a:cs typeface="2  Mitra" panose="00000400000000000000" pitchFamily="2" charset="-78"/>
              </a:rPr>
              <a:t>مقاومتر شدن دندان </a:t>
            </a:r>
            <a:r>
              <a:rPr lang="fa-IR" sz="2900" b="1" dirty="0">
                <a:solidFill>
                  <a:srgbClr val="0070C0"/>
                </a:solidFill>
                <a:cs typeface="2  Mitra" panose="00000400000000000000" pitchFamily="2" charset="-78"/>
              </a:rPr>
              <a:t>در برابر پوسیدگی</a:t>
            </a:r>
            <a:r>
              <a:rPr lang="fa-IR" sz="2900" b="1" dirty="0">
                <a:solidFill>
                  <a:srgbClr val="C00000"/>
                </a:solidFill>
                <a:cs typeface="2  Mitra" panose="00000400000000000000" pitchFamily="2" charset="-78"/>
              </a:rPr>
              <a:t> </a:t>
            </a:r>
            <a:r>
              <a:rPr lang="fa-IR" sz="2900" b="1" dirty="0">
                <a:cs typeface="2  Mitra" panose="00000400000000000000" pitchFamily="2" charset="-78"/>
              </a:rPr>
              <a:t>می شوند</a:t>
            </a:r>
            <a:r>
              <a:rPr lang="fa-IR" sz="2900" b="1" dirty="0" smtClean="0">
                <a:cs typeface="2  Mitra" panose="00000400000000000000" pitchFamily="2" charset="-78"/>
              </a:rPr>
              <a:t>.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900" b="1" dirty="0" smtClean="0">
                <a:cs typeface="2  Mitra" panose="00000400000000000000" pitchFamily="2" charset="-78"/>
              </a:rPr>
              <a:t>خمیردندانها دارای موادی هستند که به از </a:t>
            </a:r>
            <a:r>
              <a:rPr lang="fa-IR" sz="2900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بین بردن پلاک</a:t>
            </a:r>
            <a:r>
              <a:rPr lang="fa-IR" sz="2900" b="1" dirty="0" smtClean="0">
                <a:cs typeface="2  Mitra" panose="00000400000000000000" pitchFamily="2" charset="-78"/>
              </a:rPr>
              <a:t>، </a:t>
            </a:r>
            <a:r>
              <a:rPr lang="fa-IR" sz="2900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رنگدانه</a:t>
            </a:r>
            <a:r>
              <a:rPr lang="fa-IR" sz="2900" b="1" dirty="0" smtClean="0">
                <a:cs typeface="2  Mitra" panose="00000400000000000000" pitchFamily="2" charset="-78"/>
              </a:rPr>
              <a:t> و </a:t>
            </a:r>
            <a:r>
              <a:rPr lang="fa-IR" sz="2900" b="1" dirty="0" smtClean="0">
                <a:solidFill>
                  <a:srgbClr val="7030A0"/>
                </a:solidFill>
                <a:cs typeface="2  Mitra" panose="00000400000000000000" pitchFamily="2" charset="-78"/>
              </a:rPr>
              <a:t>کنترل رسوب </a:t>
            </a:r>
            <a:r>
              <a:rPr lang="fa-IR" sz="2900" b="1" dirty="0" smtClean="0">
                <a:cs typeface="2  Mitra" panose="00000400000000000000" pitchFamily="2" charset="-78"/>
              </a:rPr>
              <a:t>کمک می کنند.</a:t>
            </a:r>
            <a:endParaRPr lang="fa-IR" sz="2900" b="1" dirty="0"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fa-IR" sz="2900" b="1" dirty="0">
                <a:cs typeface="2  Mitra" panose="00000400000000000000" pitchFamily="2" charset="-78"/>
              </a:rPr>
              <a:t> </a:t>
            </a:r>
            <a:r>
              <a:rPr lang="fa-IR" sz="2900" b="1" dirty="0" smtClean="0">
                <a:solidFill>
                  <a:schemeClr val="accent6">
                    <a:lumMod val="75000"/>
                  </a:schemeClr>
                </a:solidFill>
                <a:cs typeface="2  Mitra" panose="00000400000000000000" pitchFamily="2" charset="-78"/>
              </a:rPr>
              <a:t>خمیردندانها</a:t>
            </a:r>
            <a:r>
              <a:rPr lang="fa-IR" sz="2900" b="1" dirty="0">
                <a:cs typeface="2  Mitra" panose="00000400000000000000" pitchFamily="2" charset="-78"/>
              </a:rPr>
              <a:t> </a:t>
            </a:r>
            <a:r>
              <a:rPr lang="fa-IR" sz="2900" b="1" dirty="0" smtClean="0">
                <a:cs typeface="2  Mitra" panose="00000400000000000000" pitchFamily="2" charset="-78"/>
              </a:rPr>
              <a:t>علاوه </a:t>
            </a:r>
            <a:r>
              <a:rPr lang="fa-IR" sz="2900" b="1" dirty="0">
                <a:cs typeface="2  Mitra" panose="00000400000000000000" pitchFamily="2" charset="-78"/>
              </a:rPr>
              <a:t>بر </a:t>
            </a:r>
            <a:r>
              <a:rPr lang="fa-IR" sz="2900" b="1" dirty="0" smtClean="0">
                <a:solidFill>
                  <a:srgbClr val="BA0DFF"/>
                </a:solidFill>
                <a:cs typeface="2  Mitra" panose="00000400000000000000" pitchFamily="2" charset="-78"/>
              </a:rPr>
              <a:t>خاصیت ضدپوسیدگی </a:t>
            </a:r>
            <a:r>
              <a:rPr lang="fa-IR" sz="2900" b="1" dirty="0">
                <a:cs typeface="2  Mitra" panose="00000400000000000000" pitchFamily="2" charset="-78"/>
              </a:rPr>
              <a:t>و </a:t>
            </a:r>
            <a:r>
              <a:rPr lang="fa-IR" sz="2900" b="1" dirty="0">
                <a:solidFill>
                  <a:srgbClr val="BA0DFF"/>
                </a:solidFill>
                <a:cs typeface="2  Mitra" panose="00000400000000000000" pitchFamily="2" charset="-78"/>
              </a:rPr>
              <a:t>ضدحساسیت</a:t>
            </a:r>
            <a:r>
              <a:rPr lang="fa-IR" sz="2900" b="1" dirty="0">
                <a:cs typeface="2  Mitra" panose="00000400000000000000" pitchFamily="2" charset="-78"/>
              </a:rPr>
              <a:t>، </a:t>
            </a:r>
            <a:r>
              <a:rPr lang="fa-IR" sz="2900" b="1" dirty="0">
                <a:solidFill>
                  <a:srgbClr val="C00000"/>
                </a:solidFill>
                <a:cs typeface="2  Mitra" panose="00000400000000000000" pitchFamily="2" charset="-78"/>
              </a:rPr>
              <a:t>خوشبو</a:t>
            </a:r>
            <a:r>
              <a:rPr lang="fa-IR" sz="2900" b="1" dirty="0">
                <a:cs typeface="2  Mitra" panose="00000400000000000000" pitchFamily="2" charset="-78"/>
              </a:rPr>
              <a:t> و </a:t>
            </a:r>
            <a:r>
              <a:rPr lang="fa-IR" sz="2900" b="1" dirty="0">
                <a:solidFill>
                  <a:srgbClr val="C00000"/>
                </a:solidFill>
                <a:cs typeface="2  Mitra" panose="00000400000000000000" pitchFamily="2" charset="-78"/>
              </a:rPr>
              <a:t>خوش طعم کننده دهان </a:t>
            </a:r>
            <a:r>
              <a:rPr lang="fa-IR" sz="2900" b="1" dirty="0">
                <a:cs typeface="2  Mitra" panose="00000400000000000000" pitchFamily="2" charset="-78"/>
              </a:rPr>
              <a:t>نیز هستند</a:t>
            </a:r>
            <a:r>
              <a:rPr lang="fa-IR" sz="2900" b="1" dirty="0" smtClean="0">
                <a:cs typeface="2  Mitra" panose="00000400000000000000" pitchFamily="2" charset="-78"/>
              </a:rPr>
              <a:t>.</a:t>
            </a:r>
            <a:endParaRPr lang="fa-IR" altLang="en-US" sz="2900" b="1" dirty="0">
              <a:cs typeface="2  Mitra" pitchFamily="2" charset="-78"/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3715124" y="417240"/>
            <a:ext cx="360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خمیر دندان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731" y="1295400"/>
            <a:ext cx="32004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8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 flipH="1">
            <a:off x="76200" y="381000"/>
            <a:ext cx="8915400" cy="6248400"/>
            <a:chOff x="0" y="0"/>
            <a:chExt cx="4217049" cy="2253313"/>
          </a:xfrm>
        </p:grpSpPr>
        <p:sp>
          <p:nvSpPr>
            <p:cNvPr id="14" name="Shape 220091"/>
            <p:cNvSpPr/>
            <p:nvPr/>
          </p:nvSpPr>
          <p:spPr>
            <a:xfrm>
              <a:off x="0" y="255354"/>
              <a:ext cx="4027932" cy="1997959"/>
            </a:xfrm>
            <a:custGeom>
              <a:avLst/>
              <a:gdLst/>
              <a:ahLst/>
              <a:cxnLst/>
              <a:rect l="0" t="0" r="0" b="0"/>
              <a:pathLst>
                <a:path w="4027932" h="1997959">
                  <a:moveTo>
                    <a:pt x="0" y="0"/>
                  </a:moveTo>
                  <a:lnTo>
                    <a:pt x="4027932" y="0"/>
                  </a:lnTo>
                  <a:lnTo>
                    <a:pt x="4027932" y="1997959"/>
                  </a:lnTo>
                  <a:lnTo>
                    <a:pt x="0" y="1997959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>
                <a:alpha val="74901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5" name="Shape 10895"/>
            <p:cNvSpPr/>
            <p:nvPr/>
          </p:nvSpPr>
          <p:spPr>
            <a:xfrm>
              <a:off x="69849" y="325193"/>
              <a:ext cx="3888004" cy="1860004"/>
            </a:xfrm>
            <a:custGeom>
              <a:avLst/>
              <a:gdLst/>
              <a:ahLst/>
              <a:cxnLst/>
              <a:rect l="0" t="0" r="0" b="0"/>
              <a:pathLst>
                <a:path w="3888004" h="1860004">
                  <a:moveTo>
                    <a:pt x="152400" y="0"/>
                  </a:moveTo>
                  <a:lnTo>
                    <a:pt x="3415373" y="0"/>
                  </a:lnTo>
                  <a:cubicBezTo>
                    <a:pt x="3413798" y="13805"/>
                    <a:pt x="3412795" y="27775"/>
                    <a:pt x="3412795" y="41999"/>
                  </a:cubicBezTo>
                  <a:cubicBezTo>
                    <a:pt x="3412795" y="244805"/>
                    <a:pt x="3577197" y="409207"/>
                    <a:pt x="3780003" y="409207"/>
                  </a:cubicBezTo>
                  <a:cubicBezTo>
                    <a:pt x="3817595" y="409207"/>
                    <a:pt x="3853840" y="403492"/>
                    <a:pt x="3888004" y="393002"/>
                  </a:cubicBezTo>
                  <a:lnTo>
                    <a:pt x="3888004" y="1707604"/>
                  </a:lnTo>
                  <a:cubicBezTo>
                    <a:pt x="3888004" y="1707604"/>
                    <a:pt x="3888004" y="1860004"/>
                    <a:pt x="3735604" y="1860004"/>
                  </a:cubicBezTo>
                  <a:lnTo>
                    <a:pt x="152400" y="1860004"/>
                  </a:lnTo>
                  <a:cubicBezTo>
                    <a:pt x="152400" y="1860004"/>
                    <a:pt x="0" y="1860004"/>
                    <a:pt x="0" y="1707604"/>
                  </a:cubicBezTo>
                  <a:lnTo>
                    <a:pt x="0" y="152400"/>
                  </a:lnTo>
                  <a:cubicBezTo>
                    <a:pt x="0" y="152400"/>
                    <a:pt x="0" y="0"/>
                    <a:pt x="15240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pPr algn="just" rtl="1"/>
              <a:endParaRPr lang="en-US" sz="1400" dirty="0"/>
            </a:p>
          </p:txBody>
        </p:sp>
        <p:sp>
          <p:nvSpPr>
            <p:cNvPr id="16" name="Shape 10896"/>
            <p:cNvSpPr/>
            <p:nvPr/>
          </p:nvSpPr>
          <p:spPr>
            <a:xfrm>
              <a:off x="3526347" y="0"/>
              <a:ext cx="690702" cy="690702"/>
            </a:xfrm>
            <a:custGeom>
              <a:avLst/>
              <a:gdLst/>
              <a:ahLst/>
              <a:cxnLst/>
              <a:rect l="0" t="0" r="0" b="0"/>
              <a:pathLst>
                <a:path w="690702" h="690702">
                  <a:moveTo>
                    <a:pt x="345351" y="0"/>
                  </a:moveTo>
                  <a:cubicBezTo>
                    <a:pt x="536080" y="0"/>
                    <a:pt x="690702" y="154623"/>
                    <a:pt x="690702" y="345351"/>
                  </a:cubicBezTo>
                  <a:cubicBezTo>
                    <a:pt x="690702" y="536080"/>
                    <a:pt x="536080" y="690702"/>
                    <a:pt x="345351" y="690702"/>
                  </a:cubicBezTo>
                  <a:cubicBezTo>
                    <a:pt x="154622" y="690702"/>
                    <a:pt x="0" y="536080"/>
                    <a:pt x="0" y="345351"/>
                  </a:cubicBezTo>
                  <a:cubicBezTo>
                    <a:pt x="0" y="154623"/>
                    <a:pt x="154622" y="0"/>
                    <a:pt x="34535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E3751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7" name="Shape 10897"/>
            <p:cNvSpPr/>
            <p:nvPr/>
          </p:nvSpPr>
          <p:spPr>
            <a:xfrm>
              <a:off x="3650333" y="123981"/>
              <a:ext cx="442735" cy="442735"/>
            </a:xfrm>
            <a:custGeom>
              <a:avLst/>
              <a:gdLst/>
              <a:ahLst/>
              <a:cxnLst/>
              <a:rect l="0" t="0" r="0" b="0"/>
              <a:pathLst>
                <a:path w="442735" h="442735">
                  <a:moveTo>
                    <a:pt x="206146" y="0"/>
                  </a:moveTo>
                  <a:lnTo>
                    <a:pt x="236588" y="0"/>
                  </a:lnTo>
                  <a:cubicBezTo>
                    <a:pt x="236588" y="0"/>
                    <a:pt x="269354" y="0"/>
                    <a:pt x="269354" y="32766"/>
                  </a:cubicBezTo>
                  <a:lnTo>
                    <a:pt x="269354" y="173381"/>
                  </a:lnTo>
                  <a:lnTo>
                    <a:pt x="409969" y="173381"/>
                  </a:lnTo>
                  <a:cubicBezTo>
                    <a:pt x="409969" y="173381"/>
                    <a:pt x="442735" y="173381"/>
                    <a:pt x="442735" y="206146"/>
                  </a:cubicBezTo>
                  <a:lnTo>
                    <a:pt x="442735" y="236588"/>
                  </a:lnTo>
                  <a:cubicBezTo>
                    <a:pt x="442735" y="236588"/>
                    <a:pt x="442735" y="269354"/>
                    <a:pt x="409969" y="269354"/>
                  </a:cubicBezTo>
                  <a:lnTo>
                    <a:pt x="269354" y="269354"/>
                  </a:lnTo>
                  <a:lnTo>
                    <a:pt x="269354" y="409969"/>
                  </a:lnTo>
                  <a:cubicBezTo>
                    <a:pt x="269354" y="409969"/>
                    <a:pt x="269354" y="442735"/>
                    <a:pt x="236588" y="442735"/>
                  </a:cubicBezTo>
                  <a:lnTo>
                    <a:pt x="206146" y="442735"/>
                  </a:lnTo>
                  <a:cubicBezTo>
                    <a:pt x="206146" y="442735"/>
                    <a:pt x="173381" y="442735"/>
                    <a:pt x="173381" y="409969"/>
                  </a:cubicBezTo>
                  <a:lnTo>
                    <a:pt x="173381" y="269354"/>
                  </a:lnTo>
                  <a:lnTo>
                    <a:pt x="32766" y="269354"/>
                  </a:lnTo>
                  <a:cubicBezTo>
                    <a:pt x="32766" y="269354"/>
                    <a:pt x="0" y="269354"/>
                    <a:pt x="0" y="236588"/>
                  </a:cubicBezTo>
                  <a:lnTo>
                    <a:pt x="0" y="206146"/>
                  </a:lnTo>
                  <a:cubicBezTo>
                    <a:pt x="0" y="206146"/>
                    <a:pt x="0" y="173381"/>
                    <a:pt x="32766" y="173381"/>
                  </a:cubicBezTo>
                  <a:lnTo>
                    <a:pt x="173381" y="173381"/>
                  </a:lnTo>
                  <a:lnTo>
                    <a:pt x="173381" y="32766"/>
                  </a:lnTo>
                  <a:cubicBezTo>
                    <a:pt x="173381" y="32766"/>
                    <a:pt x="173381" y="0"/>
                    <a:pt x="206146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1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</p:grpSp>
      <p:sp>
        <p:nvSpPr>
          <p:cNvPr id="4" name="Rectangle 3"/>
          <p:cNvSpPr/>
          <p:nvPr/>
        </p:nvSpPr>
        <p:spPr>
          <a:xfrm>
            <a:off x="2633137" y="106673"/>
            <a:ext cx="422904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4000" b="1" dirty="0" smtClean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نکات مهم خمیر دندان</a:t>
            </a:r>
            <a:endParaRPr lang="en-US" sz="4000" b="1" dirty="0">
              <a:solidFill>
                <a:srgbClr val="FF0000"/>
              </a:solidFill>
              <a:ea typeface="Calibri" panose="020F0502020204030204" pitchFamily="34" charset="0"/>
              <a:cs typeface="2  Farnaz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8997" y="1990247"/>
            <a:ext cx="77478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buBlip>
                <a:blip r:embed="rId2"/>
              </a:buBlip>
            </a:pPr>
            <a:r>
              <a:rPr lang="fa-IR" sz="3200" b="1" dirty="0" smtClean="0">
                <a:cs typeface="2  Mitra" panose="00000400000000000000" pitchFamily="2" charset="-78"/>
              </a:rPr>
              <a:t>در </a:t>
            </a:r>
            <a:r>
              <a:rPr lang="ar-SA" sz="3200" b="1" dirty="0" smtClean="0">
                <a:cs typeface="2  Mitra" panose="00000400000000000000" pitchFamily="2" charset="-78"/>
              </a:rPr>
              <a:t>صورت </a:t>
            </a:r>
            <a:r>
              <a:rPr lang="ar-SA" sz="3200" b="1" dirty="0">
                <a:solidFill>
                  <a:srgbClr val="BA0DFF"/>
                </a:solidFill>
                <a:cs typeface="2  Mitra" panose="00000400000000000000" pitchFamily="2" charset="-78"/>
              </a:rPr>
              <a:t>عدم دسترسی</a:t>
            </a:r>
            <a:r>
              <a:rPr lang="ar-SA" sz="3200" b="1" dirty="0">
                <a:cs typeface="2  Mitra" panose="00000400000000000000" pitchFamily="2" charset="-78"/>
              </a:rPr>
              <a:t> به </a:t>
            </a:r>
            <a:r>
              <a:rPr lang="ar-SA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خمیر دندان</a:t>
            </a:r>
            <a:r>
              <a:rPr lang="ar-SA" sz="3200" b="1" dirty="0">
                <a:cs typeface="2  Mitra" panose="00000400000000000000" pitchFamily="2" charset="-78"/>
              </a:rPr>
              <a:t>، با </a:t>
            </a:r>
            <a:r>
              <a:rPr lang="ar-SA" sz="3200" b="1" dirty="0">
                <a:solidFill>
                  <a:srgbClr val="00B050"/>
                </a:solidFill>
                <a:cs typeface="2  Mitra" panose="00000400000000000000" pitchFamily="2" charset="-78"/>
              </a:rPr>
              <a:t>آب خالی </a:t>
            </a:r>
            <a:r>
              <a:rPr lang="ar-SA" sz="3200" b="1" dirty="0" smtClean="0">
                <a:cs typeface="2  Mitra" panose="00000400000000000000" pitchFamily="2" charset="-78"/>
              </a:rPr>
              <a:t>مسواک </a:t>
            </a:r>
            <a:r>
              <a:rPr lang="fa-IR" sz="3200" b="1" dirty="0" smtClean="0">
                <a:cs typeface="2  Mitra" panose="00000400000000000000" pitchFamily="2" charset="-78"/>
              </a:rPr>
              <a:t>کنید</a:t>
            </a:r>
            <a:r>
              <a:rPr lang="ar-SA" sz="3200" b="1" dirty="0" smtClean="0">
                <a:cs typeface="2  Mitra" panose="00000400000000000000" pitchFamily="2" charset="-78"/>
              </a:rPr>
              <a:t>.</a:t>
            </a:r>
            <a:endParaRPr lang="fa-IR" sz="3200" b="1" dirty="0">
              <a:cs typeface="2  Mitra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Blip>
                <a:blip r:embed="rId2"/>
              </a:buBlip>
            </a:pPr>
            <a:r>
              <a:rPr lang="ar-SA" sz="3200" b="1" dirty="0" smtClean="0">
                <a:cs typeface="2  Mitra" panose="00000400000000000000" pitchFamily="2" charset="-78"/>
              </a:rPr>
              <a:t>استفاده </a:t>
            </a:r>
            <a:r>
              <a:rPr lang="ar-SA" sz="3200" b="1" dirty="0">
                <a:cs typeface="2  Mitra" panose="00000400000000000000" pitchFamily="2" charset="-78"/>
              </a:rPr>
              <a:t>از </a:t>
            </a:r>
            <a:r>
              <a:rPr lang="ar-SA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نمک خشک</a:t>
            </a:r>
            <a:r>
              <a:rPr lang="ar-SA" sz="3200" b="1" dirty="0">
                <a:cs typeface="2  Mitra" panose="00000400000000000000" pitchFamily="2" charset="-78"/>
              </a:rPr>
              <a:t>، </a:t>
            </a:r>
            <a:r>
              <a:rPr lang="ar-SA" sz="3200" b="1" dirty="0">
                <a:solidFill>
                  <a:srgbClr val="CC0099"/>
                </a:solidFill>
                <a:cs typeface="2  Mitra" panose="00000400000000000000" pitchFamily="2" charset="-78"/>
              </a:rPr>
              <a:t>جوش شیرین </a:t>
            </a:r>
            <a:r>
              <a:rPr lang="ar-SA" sz="3200" b="1" dirty="0">
                <a:cs typeface="2  Mitra" panose="00000400000000000000" pitchFamily="2" charset="-78"/>
              </a:rPr>
              <a:t>یا سایر پودرها براي مسواک کردن </a:t>
            </a:r>
            <a:r>
              <a:rPr lang="ar-SA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درست نیست</a:t>
            </a:r>
            <a:r>
              <a:rPr lang="ar-SA" sz="3200" b="1" dirty="0">
                <a:cs typeface="2  Mitra" panose="00000400000000000000" pitchFamily="2" charset="-78"/>
              </a:rPr>
              <a:t>، زیرا سبب </a:t>
            </a:r>
            <a:r>
              <a:rPr lang="ar-SA" sz="3200" b="1" dirty="0" smtClean="0">
                <a:solidFill>
                  <a:srgbClr val="BA0DFF"/>
                </a:solidFill>
                <a:cs typeface="2  Mitra" panose="00000400000000000000" pitchFamily="2" charset="-78"/>
              </a:rPr>
              <a:t>سا</a:t>
            </a:r>
            <a:r>
              <a:rPr lang="fa-IR" sz="3200" b="1" dirty="0" smtClean="0">
                <a:solidFill>
                  <a:srgbClr val="BA0DFF"/>
                </a:solidFill>
                <a:cs typeface="2  Mitra" panose="00000400000000000000" pitchFamily="2" charset="-78"/>
              </a:rPr>
              <a:t>ئ</a:t>
            </a:r>
            <a:r>
              <a:rPr lang="ar-SA" sz="3200" b="1" dirty="0" smtClean="0">
                <a:solidFill>
                  <a:srgbClr val="BA0DFF"/>
                </a:solidFill>
                <a:cs typeface="2  Mitra" panose="00000400000000000000" pitchFamily="2" charset="-78"/>
              </a:rPr>
              <a:t>یدگی </a:t>
            </a:r>
            <a:r>
              <a:rPr lang="ar-SA" sz="3200" b="1" dirty="0">
                <a:solidFill>
                  <a:srgbClr val="BA0DFF"/>
                </a:solidFill>
                <a:cs typeface="2  Mitra" panose="00000400000000000000" pitchFamily="2" charset="-78"/>
              </a:rPr>
              <a:t>مینای دندان </a:t>
            </a:r>
            <a:r>
              <a:rPr lang="ar-SA" sz="3200" b="1" dirty="0">
                <a:cs typeface="2  Mitra" panose="00000400000000000000" pitchFamily="2" charset="-78"/>
              </a:rPr>
              <a:t>و </a:t>
            </a:r>
            <a:r>
              <a:rPr lang="ar-SA" sz="3200" b="1" dirty="0">
                <a:solidFill>
                  <a:srgbClr val="BA0DFF"/>
                </a:solidFill>
                <a:cs typeface="2  Mitra" panose="00000400000000000000" pitchFamily="2" charset="-78"/>
              </a:rPr>
              <a:t>خراشیده شدن لثه </a:t>
            </a:r>
            <a:r>
              <a:rPr lang="ar-SA" sz="3200" b="1" dirty="0" smtClean="0">
                <a:cs typeface="2  Mitra" panose="00000400000000000000" pitchFamily="2" charset="-78"/>
              </a:rPr>
              <a:t>می</a:t>
            </a:r>
            <a:r>
              <a:rPr lang="fa-IR" sz="3200" b="1" dirty="0" smtClean="0">
                <a:cs typeface="2  Mitra" panose="00000400000000000000" pitchFamily="2" charset="-78"/>
              </a:rPr>
              <a:t> </a:t>
            </a:r>
            <a:r>
              <a:rPr lang="ar-SA" sz="3200" b="1" dirty="0" smtClean="0">
                <a:cs typeface="2  Mitra" panose="00000400000000000000" pitchFamily="2" charset="-78"/>
              </a:rPr>
              <a:t>شود</a:t>
            </a:r>
            <a:r>
              <a:rPr lang="ar-SA" sz="3200" b="1" dirty="0">
                <a:cs typeface="2  Mitra" panose="00000400000000000000" pitchFamily="2" charset="-78"/>
              </a:rPr>
              <a:t>. </a:t>
            </a:r>
            <a:endParaRPr lang="fa-IR" sz="3200" b="1" dirty="0" smtClean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783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 flipH="1">
            <a:off x="76200" y="381000"/>
            <a:ext cx="8915400" cy="6248400"/>
            <a:chOff x="0" y="0"/>
            <a:chExt cx="4217049" cy="2253313"/>
          </a:xfrm>
        </p:grpSpPr>
        <p:sp>
          <p:nvSpPr>
            <p:cNvPr id="14" name="Shape 220091"/>
            <p:cNvSpPr/>
            <p:nvPr/>
          </p:nvSpPr>
          <p:spPr>
            <a:xfrm>
              <a:off x="0" y="255354"/>
              <a:ext cx="4027932" cy="1997959"/>
            </a:xfrm>
            <a:custGeom>
              <a:avLst/>
              <a:gdLst/>
              <a:ahLst/>
              <a:cxnLst/>
              <a:rect l="0" t="0" r="0" b="0"/>
              <a:pathLst>
                <a:path w="4027932" h="1997959">
                  <a:moveTo>
                    <a:pt x="0" y="0"/>
                  </a:moveTo>
                  <a:lnTo>
                    <a:pt x="4027932" y="0"/>
                  </a:lnTo>
                  <a:lnTo>
                    <a:pt x="4027932" y="1997959"/>
                  </a:lnTo>
                  <a:lnTo>
                    <a:pt x="0" y="1997959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>
                <a:alpha val="74901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5" name="Shape 10895"/>
            <p:cNvSpPr/>
            <p:nvPr/>
          </p:nvSpPr>
          <p:spPr>
            <a:xfrm>
              <a:off x="69849" y="325193"/>
              <a:ext cx="3888004" cy="1860004"/>
            </a:xfrm>
            <a:custGeom>
              <a:avLst/>
              <a:gdLst/>
              <a:ahLst/>
              <a:cxnLst/>
              <a:rect l="0" t="0" r="0" b="0"/>
              <a:pathLst>
                <a:path w="3888004" h="1860004">
                  <a:moveTo>
                    <a:pt x="152400" y="0"/>
                  </a:moveTo>
                  <a:lnTo>
                    <a:pt x="3415373" y="0"/>
                  </a:lnTo>
                  <a:cubicBezTo>
                    <a:pt x="3413798" y="13805"/>
                    <a:pt x="3412795" y="27775"/>
                    <a:pt x="3412795" y="41999"/>
                  </a:cubicBezTo>
                  <a:cubicBezTo>
                    <a:pt x="3412795" y="244805"/>
                    <a:pt x="3577197" y="409207"/>
                    <a:pt x="3780003" y="409207"/>
                  </a:cubicBezTo>
                  <a:cubicBezTo>
                    <a:pt x="3817595" y="409207"/>
                    <a:pt x="3853840" y="403492"/>
                    <a:pt x="3888004" y="393002"/>
                  </a:cubicBezTo>
                  <a:lnTo>
                    <a:pt x="3888004" y="1707604"/>
                  </a:lnTo>
                  <a:cubicBezTo>
                    <a:pt x="3888004" y="1707604"/>
                    <a:pt x="3888004" y="1860004"/>
                    <a:pt x="3735604" y="1860004"/>
                  </a:cubicBezTo>
                  <a:lnTo>
                    <a:pt x="152400" y="1860004"/>
                  </a:lnTo>
                  <a:cubicBezTo>
                    <a:pt x="152400" y="1860004"/>
                    <a:pt x="0" y="1860004"/>
                    <a:pt x="0" y="1707604"/>
                  </a:cubicBezTo>
                  <a:lnTo>
                    <a:pt x="0" y="152400"/>
                  </a:lnTo>
                  <a:cubicBezTo>
                    <a:pt x="0" y="152400"/>
                    <a:pt x="0" y="0"/>
                    <a:pt x="15240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pPr algn="just" rtl="1"/>
              <a:endParaRPr lang="en-US" sz="1400" dirty="0"/>
            </a:p>
          </p:txBody>
        </p:sp>
        <p:sp>
          <p:nvSpPr>
            <p:cNvPr id="16" name="Shape 10896"/>
            <p:cNvSpPr/>
            <p:nvPr/>
          </p:nvSpPr>
          <p:spPr>
            <a:xfrm>
              <a:off x="3526347" y="0"/>
              <a:ext cx="690702" cy="690702"/>
            </a:xfrm>
            <a:custGeom>
              <a:avLst/>
              <a:gdLst/>
              <a:ahLst/>
              <a:cxnLst/>
              <a:rect l="0" t="0" r="0" b="0"/>
              <a:pathLst>
                <a:path w="690702" h="690702">
                  <a:moveTo>
                    <a:pt x="345351" y="0"/>
                  </a:moveTo>
                  <a:cubicBezTo>
                    <a:pt x="536080" y="0"/>
                    <a:pt x="690702" y="154623"/>
                    <a:pt x="690702" y="345351"/>
                  </a:cubicBezTo>
                  <a:cubicBezTo>
                    <a:pt x="690702" y="536080"/>
                    <a:pt x="536080" y="690702"/>
                    <a:pt x="345351" y="690702"/>
                  </a:cubicBezTo>
                  <a:cubicBezTo>
                    <a:pt x="154622" y="690702"/>
                    <a:pt x="0" y="536080"/>
                    <a:pt x="0" y="345351"/>
                  </a:cubicBezTo>
                  <a:cubicBezTo>
                    <a:pt x="0" y="154623"/>
                    <a:pt x="154622" y="0"/>
                    <a:pt x="34535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E3751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7" name="Shape 10897"/>
            <p:cNvSpPr/>
            <p:nvPr/>
          </p:nvSpPr>
          <p:spPr>
            <a:xfrm>
              <a:off x="3650333" y="123981"/>
              <a:ext cx="442735" cy="442735"/>
            </a:xfrm>
            <a:custGeom>
              <a:avLst/>
              <a:gdLst/>
              <a:ahLst/>
              <a:cxnLst/>
              <a:rect l="0" t="0" r="0" b="0"/>
              <a:pathLst>
                <a:path w="442735" h="442735">
                  <a:moveTo>
                    <a:pt x="206146" y="0"/>
                  </a:moveTo>
                  <a:lnTo>
                    <a:pt x="236588" y="0"/>
                  </a:lnTo>
                  <a:cubicBezTo>
                    <a:pt x="236588" y="0"/>
                    <a:pt x="269354" y="0"/>
                    <a:pt x="269354" y="32766"/>
                  </a:cubicBezTo>
                  <a:lnTo>
                    <a:pt x="269354" y="173381"/>
                  </a:lnTo>
                  <a:lnTo>
                    <a:pt x="409969" y="173381"/>
                  </a:lnTo>
                  <a:cubicBezTo>
                    <a:pt x="409969" y="173381"/>
                    <a:pt x="442735" y="173381"/>
                    <a:pt x="442735" y="206146"/>
                  </a:cubicBezTo>
                  <a:lnTo>
                    <a:pt x="442735" y="236588"/>
                  </a:lnTo>
                  <a:cubicBezTo>
                    <a:pt x="442735" y="236588"/>
                    <a:pt x="442735" y="269354"/>
                    <a:pt x="409969" y="269354"/>
                  </a:cubicBezTo>
                  <a:lnTo>
                    <a:pt x="269354" y="269354"/>
                  </a:lnTo>
                  <a:lnTo>
                    <a:pt x="269354" y="409969"/>
                  </a:lnTo>
                  <a:cubicBezTo>
                    <a:pt x="269354" y="409969"/>
                    <a:pt x="269354" y="442735"/>
                    <a:pt x="236588" y="442735"/>
                  </a:cubicBezTo>
                  <a:lnTo>
                    <a:pt x="206146" y="442735"/>
                  </a:lnTo>
                  <a:cubicBezTo>
                    <a:pt x="206146" y="442735"/>
                    <a:pt x="173381" y="442735"/>
                    <a:pt x="173381" y="409969"/>
                  </a:cubicBezTo>
                  <a:lnTo>
                    <a:pt x="173381" y="269354"/>
                  </a:lnTo>
                  <a:lnTo>
                    <a:pt x="32766" y="269354"/>
                  </a:lnTo>
                  <a:cubicBezTo>
                    <a:pt x="32766" y="269354"/>
                    <a:pt x="0" y="269354"/>
                    <a:pt x="0" y="236588"/>
                  </a:cubicBezTo>
                  <a:lnTo>
                    <a:pt x="0" y="206146"/>
                  </a:lnTo>
                  <a:cubicBezTo>
                    <a:pt x="0" y="206146"/>
                    <a:pt x="0" y="173381"/>
                    <a:pt x="32766" y="173381"/>
                  </a:cubicBezTo>
                  <a:lnTo>
                    <a:pt x="173381" y="173381"/>
                  </a:lnTo>
                  <a:lnTo>
                    <a:pt x="173381" y="32766"/>
                  </a:lnTo>
                  <a:cubicBezTo>
                    <a:pt x="173381" y="32766"/>
                    <a:pt x="173381" y="0"/>
                    <a:pt x="206146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1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</p:grpSp>
      <p:sp>
        <p:nvSpPr>
          <p:cNvPr id="4" name="Rectangle 3"/>
          <p:cNvSpPr/>
          <p:nvPr/>
        </p:nvSpPr>
        <p:spPr>
          <a:xfrm>
            <a:off x="2514599" y="106673"/>
            <a:ext cx="422904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4000" b="1" dirty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نکات مهم خمیر </a:t>
            </a:r>
            <a:r>
              <a:rPr lang="fa-IR" sz="4000" b="1" dirty="0" smtClean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دندان</a:t>
            </a:r>
            <a:endParaRPr lang="en-US" sz="4000" b="1" dirty="0">
              <a:solidFill>
                <a:srgbClr val="FF0000"/>
              </a:solidFill>
              <a:ea typeface="Calibri" panose="020F0502020204030204" pitchFamily="34" charset="0"/>
              <a:cs typeface="2  Farnaz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12018" y="1477796"/>
            <a:ext cx="73552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 rtl="1">
              <a:lnSpc>
                <a:spcPct val="150000"/>
              </a:lnSpc>
              <a:buClr>
                <a:srgbClr val="7030A0"/>
              </a:buClr>
              <a:buSzPct val="150000"/>
              <a:buFont typeface="Wingdings" panose="05000000000000000000" pitchFamily="2" charset="2"/>
              <a:buChar char="E"/>
              <a:defRPr/>
            </a:pPr>
            <a:r>
              <a:rPr lang="fa-IR" altLang="en-US" sz="3200" b="1" dirty="0" smtClean="0">
                <a:cs typeface="2  Mitra" panose="00000400000000000000" pitchFamily="2" charset="-78"/>
              </a:rPr>
              <a:t>زمان ایده ال برای مسواک زدن 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3 تا 4 دقیقه </a:t>
            </a:r>
            <a:r>
              <a:rPr lang="fa-IR" altLang="en-US" sz="3200" b="1" dirty="0" smtClean="0">
                <a:cs typeface="2  Mitra" panose="00000400000000000000" pitchFamily="2" charset="-78"/>
              </a:rPr>
              <a:t>می باشد.</a:t>
            </a:r>
          </a:p>
          <a:p>
            <a:pPr marL="571500" indent="-571500" algn="just" rtl="1">
              <a:lnSpc>
                <a:spcPct val="150000"/>
              </a:lnSpc>
              <a:buClr>
                <a:srgbClr val="7030A0"/>
              </a:buClr>
              <a:buSzPct val="150000"/>
              <a:buFont typeface="Wingdings" panose="05000000000000000000" pitchFamily="2" charset="2"/>
              <a:buChar char="E"/>
              <a:defRPr/>
            </a:pPr>
            <a:r>
              <a:rPr lang="fa-IR" altLang="en-US" sz="3200" b="1" dirty="0" smtClean="0">
                <a:cs typeface="2  Mitra" panose="00000400000000000000" pitchFamily="2" charset="-78"/>
              </a:rPr>
              <a:t>زمان مناسب برای مسواک زدن: </a:t>
            </a:r>
          </a:p>
          <a:p>
            <a:pPr algn="ctr" rtl="1">
              <a:lnSpc>
                <a:spcPct val="150000"/>
              </a:lnSpc>
            </a:pPr>
            <a:r>
              <a:rPr lang="fa-IR" altLang="en-US" sz="3200" b="1" dirty="0">
                <a:solidFill>
                  <a:srgbClr val="00B050"/>
                </a:solidFill>
                <a:cs typeface="2  Mitra" pitchFamily="2" charset="-78"/>
              </a:rPr>
              <a:t>صبحها</a:t>
            </a:r>
            <a:r>
              <a:rPr lang="fa-IR" altLang="en-US" sz="3200" b="1" dirty="0">
                <a:solidFill>
                  <a:srgbClr val="002060"/>
                </a:solidFill>
                <a:cs typeface="2  Mitra" pitchFamily="2" charset="-78"/>
              </a:rPr>
              <a:t> </a:t>
            </a:r>
            <a:r>
              <a:rPr lang="fa-IR" altLang="en-US" sz="3200" b="1" dirty="0">
                <a:solidFill>
                  <a:srgbClr val="CC0099"/>
                </a:solidFill>
                <a:cs typeface="2  Mitra" pitchFamily="2" charset="-78"/>
              </a:rPr>
              <a:t>(قبل و یا بعد از صبحانه،) </a:t>
            </a:r>
          </a:p>
          <a:p>
            <a:pPr algn="ctr">
              <a:lnSpc>
                <a:spcPct val="150000"/>
              </a:lnSpc>
            </a:pPr>
            <a:r>
              <a:rPr lang="fa-IR" altLang="en-US" sz="3200" b="1" dirty="0">
                <a:solidFill>
                  <a:srgbClr val="00B050"/>
                </a:solidFill>
                <a:cs typeface="2  Mitra" pitchFamily="2" charset="-78"/>
              </a:rPr>
              <a:t>شبها</a:t>
            </a:r>
            <a:r>
              <a:rPr lang="fa-IR" altLang="en-US" sz="3200" b="1" dirty="0">
                <a:solidFill>
                  <a:srgbClr val="002060"/>
                </a:solidFill>
                <a:cs typeface="2  Mitra" pitchFamily="2" charset="-78"/>
              </a:rPr>
              <a:t> </a:t>
            </a:r>
            <a:r>
              <a:rPr lang="fa-IR" altLang="en-US" sz="3200" b="1" dirty="0">
                <a:solidFill>
                  <a:schemeClr val="accent6">
                    <a:lumMod val="75000"/>
                  </a:schemeClr>
                </a:solidFill>
                <a:cs typeface="2  Mitra" pitchFamily="2" charset="-78"/>
              </a:rPr>
              <a:t>(قبل از خواب،)</a:t>
            </a:r>
          </a:p>
          <a:p>
            <a:pPr algn="ctr">
              <a:lnSpc>
                <a:spcPct val="150000"/>
              </a:lnSpc>
            </a:pPr>
            <a:r>
              <a:rPr lang="fa-IR" altLang="en-US" sz="3200" b="1" dirty="0">
                <a:solidFill>
                  <a:srgbClr val="002060"/>
                </a:solidFill>
                <a:cs typeface="2  Mitra" pitchFamily="2" charset="-78"/>
              </a:rPr>
              <a:t>بهتر است </a:t>
            </a:r>
            <a:r>
              <a:rPr lang="fa-IR" altLang="en-US" sz="3200" b="1" dirty="0">
                <a:solidFill>
                  <a:srgbClr val="00B050"/>
                </a:solidFill>
                <a:cs typeface="2  Mitra" pitchFamily="2" charset="-78"/>
              </a:rPr>
              <a:t>ظهرها</a:t>
            </a:r>
            <a:r>
              <a:rPr lang="fa-IR" altLang="en-US" sz="3200" b="1" dirty="0">
                <a:solidFill>
                  <a:srgbClr val="002060"/>
                </a:solidFill>
                <a:cs typeface="2  Mitra" pitchFamily="2" charset="-78"/>
              </a:rPr>
              <a:t> </a:t>
            </a:r>
            <a:r>
              <a:rPr lang="fa-IR" altLang="en-US" sz="3200" b="1" dirty="0">
                <a:solidFill>
                  <a:srgbClr val="0070C0"/>
                </a:solidFill>
                <a:cs typeface="2  Mitra" pitchFamily="2" charset="-78"/>
              </a:rPr>
              <a:t>بعد از </a:t>
            </a:r>
            <a:r>
              <a:rPr lang="fa-IR" altLang="en-US" sz="3200" b="1" dirty="0">
                <a:solidFill>
                  <a:srgbClr val="00B050"/>
                </a:solidFill>
                <a:cs typeface="2  Mitra" pitchFamily="2" charset="-78"/>
              </a:rPr>
              <a:t>ناهار </a:t>
            </a:r>
            <a:r>
              <a:rPr lang="fa-IR" altLang="en-US" sz="3200" b="1" dirty="0">
                <a:solidFill>
                  <a:srgbClr val="0070C0"/>
                </a:solidFill>
                <a:cs typeface="2  Mitra" pitchFamily="2" charset="-78"/>
              </a:rPr>
              <a:t>نیز </a:t>
            </a:r>
            <a:r>
              <a:rPr lang="fa-IR" altLang="en-US" sz="3200" b="1" dirty="0">
                <a:solidFill>
                  <a:srgbClr val="FF0000"/>
                </a:solidFill>
                <a:cs typeface="2  Mitra" pitchFamily="2" charset="-78"/>
              </a:rPr>
              <a:t>مسواک</a:t>
            </a:r>
            <a:r>
              <a:rPr lang="fa-IR" altLang="en-US" sz="3200" b="1" dirty="0">
                <a:solidFill>
                  <a:srgbClr val="0070C0"/>
                </a:solidFill>
                <a:cs typeface="2  Mitra" pitchFamily="2" charset="-78"/>
              </a:rPr>
              <a:t> زده شود </a:t>
            </a:r>
            <a:r>
              <a:rPr lang="fa-IR" altLang="en-US" sz="3200" b="1" dirty="0" smtClean="0">
                <a:solidFill>
                  <a:srgbClr val="0070C0"/>
                </a:solidFill>
                <a:cs typeface="2  Mitra" pitchFamily="2" charset="-78"/>
              </a:rPr>
              <a:t>.</a:t>
            </a:r>
            <a:endParaRPr lang="fa-IR" altLang="en-US" sz="3200" b="1" dirty="0">
              <a:solidFill>
                <a:srgbClr val="0070C0"/>
              </a:solidFill>
              <a:cs typeface="2  Mitra" pitchFamily="2" charset="-78"/>
            </a:endParaRPr>
          </a:p>
        </p:txBody>
      </p:sp>
      <p:pic>
        <p:nvPicPr>
          <p:cNvPr id="12" name="Picture 2" descr="D:\E\Pictures\Demo Album\Anemation\Animation\دهان و دندان\82114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2478505"/>
            <a:ext cx="2044700" cy="305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9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 flipH="1">
            <a:off x="76200" y="381000"/>
            <a:ext cx="8915400" cy="6248400"/>
            <a:chOff x="0" y="0"/>
            <a:chExt cx="4217049" cy="2253313"/>
          </a:xfrm>
        </p:grpSpPr>
        <p:sp>
          <p:nvSpPr>
            <p:cNvPr id="14" name="Shape 220091"/>
            <p:cNvSpPr/>
            <p:nvPr/>
          </p:nvSpPr>
          <p:spPr>
            <a:xfrm>
              <a:off x="0" y="255354"/>
              <a:ext cx="4027932" cy="1997959"/>
            </a:xfrm>
            <a:custGeom>
              <a:avLst/>
              <a:gdLst/>
              <a:ahLst/>
              <a:cxnLst/>
              <a:rect l="0" t="0" r="0" b="0"/>
              <a:pathLst>
                <a:path w="4027932" h="1997959">
                  <a:moveTo>
                    <a:pt x="0" y="0"/>
                  </a:moveTo>
                  <a:lnTo>
                    <a:pt x="4027932" y="0"/>
                  </a:lnTo>
                  <a:lnTo>
                    <a:pt x="4027932" y="1997959"/>
                  </a:lnTo>
                  <a:lnTo>
                    <a:pt x="0" y="1997959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>
                <a:alpha val="74901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5" name="Shape 10895"/>
            <p:cNvSpPr/>
            <p:nvPr/>
          </p:nvSpPr>
          <p:spPr>
            <a:xfrm>
              <a:off x="69849" y="325193"/>
              <a:ext cx="3888004" cy="1860004"/>
            </a:xfrm>
            <a:custGeom>
              <a:avLst/>
              <a:gdLst/>
              <a:ahLst/>
              <a:cxnLst/>
              <a:rect l="0" t="0" r="0" b="0"/>
              <a:pathLst>
                <a:path w="3888004" h="1860004">
                  <a:moveTo>
                    <a:pt x="152400" y="0"/>
                  </a:moveTo>
                  <a:lnTo>
                    <a:pt x="3415373" y="0"/>
                  </a:lnTo>
                  <a:cubicBezTo>
                    <a:pt x="3413798" y="13805"/>
                    <a:pt x="3412795" y="27775"/>
                    <a:pt x="3412795" y="41999"/>
                  </a:cubicBezTo>
                  <a:cubicBezTo>
                    <a:pt x="3412795" y="244805"/>
                    <a:pt x="3577197" y="409207"/>
                    <a:pt x="3780003" y="409207"/>
                  </a:cubicBezTo>
                  <a:cubicBezTo>
                    <a:pt x="3817595" y="409207"/>
                    <a:pt x="3853840" y="403492"/>
                    <a:pt x="3888004" y="393002"/>
                  </a:cubicBezTo>
                  <a:lnTo>
                    <a:pt x="3888004" y="1707604"/>
                  </a:lnTo>
                  <a:cubicBezTo>
                    <a:pt x="3888004" y="1707604"/>
                    <a:pt x="3888004" y="1860004"/>
                    <a:pt x="3735604" y="1860004"/>
                  </a:cubicBezTo>
                  <a:lnTo>
                    <a:pt x="152400" y="1860004"/>
                  </a:lnTo>
                  <a:cubicBezTo>
                    <a:pt x="152400" y="1860004"/>
                    <a:pt x="0" y="1860004"/>
                    <a:pt x="0" y="1707604"/>
                  </a:cubicBezTo>
                  <a:lnTo>
                    <a:pt x="0" y="152400"/>
                  </a:lnTo>
                  <a:cubicBezTo>
                    <a:pt x="0" y="152400"/>
                    <a:pt x="0" y="0"/>
                    <a:pt x="15240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pPr algn="just" rtl="1"/>
              <a:endParaRPr lang="en-US" sz="1400" dirty="0"/>
            </a:p>
          </p:txBody>
        </p:sp>
        <p:sp>
          <p:nvSpPr>
            <p:cNvPr id="16" name="Shape 10896"/>
            <p:cNvSpPr/>
            <p:nvPr/>
          </p:nvSpPr>
          <p:spPr>
            <a:xfrm>
              <a:off x="3526347" y="0"/>
              <a:ext cx="690702" cy="690702"/>
            </a:xfrm>
            <a:custGeom>
              <a:avLst/>
              <a:gdLst/>
              <a:ahLst/>
              <a:cxnLst/>
              <a:rect l="0" t="0" r="0" b="0"/>
              <a:pathLst>
                <a:path w="690702" h="690702">
                  <a:moveTo>
                    <a:pt x="345351" y="0"/>
                  </a:moveTo>
                  <a:cubicBezTo>
                    <a:pt x="536080" y="0"/>
                    <a:pt x="690702" y="154623"/>
                    <a:pt x="690702" y="345351"/>
                  </a:cubicBezTo>
                  <a:cubicBezTo>
                    <a:pt x="690702" y="536080"/>
                    <a:pt x="536080" y="690702"/>
                    <a:pt x="345351" y="690702"/>
                  </a:cubicBezTo>
                  <a:cubicBezTo>
                    <a:pt x="154622" y="690702"/>
                    <a:pt x="0" y="536080"/>
                    <a:pt x="0" y="345351"/>
                  </a:cubicBezTo>
                  <a:cubicBezTo>
                    <a:pt x="0" y="154623"/>
                    <a:pt x="154622" y="0"/>
                    <a:pt x="34535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E3751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7" name="Shape 10897"/>
            <p:cNvSpPr/>
            <p:nvPr/>
          </p:nvSpPr>
          <p:spPr>
            <a:xfrm>
              <a:off x="3650333" y="123981"/>
              <a:ext cx="442735" cy="442735"/>
            </a:xfrm>
            <a:custGeom>
              <a:avLst/>
              <a:gdLst/>
              <a:ahLst/>
              <a:cxnLst/>
              <a:rect l="0" t="0" r="0" b="0"/>
              <a:pathLst>
                <a:path w="442735" h="442735">
                  <a:moveTo>
                    <a:pt x="206146" y="0"/>
                  </a:moveTo>
                  <a:lnTo>
                    <a:pt x="236588" y="0"/>
                  </a:lnTo>
                  <a:cubicBezTo>
                    <a:pt x="236588" y="0"/>
                    <a:pt x="269354" y="0"/>
                    <a:pt x="269354" y="32766"/>
                  </a:cubicBezTo>
                  <a:lnTo>
                    <a:pt x="269354" y="173381"/>
                  </a:lnTo>
                  <a:lnTo>
                    <a:pt x="409969" y="173381"/>
                  </a:lnTo>
                  <a:cubicBezTo>
                    <a:pt x="409969" y="173381"/>
                    <a:pt x="442735" y="173381"/>
                    <a:pt x="442735" y="206146"/>
                  </a:cubicBezTo>
                  <a:lnTo>
                    <a:pt x="442735" y="236588"/>
                  </a:lnTo>
                  <a:cubicBezTo>
                    <a:pt x="442735" y="236588"/>
                    <a:pt x="442735" y="269354"/>
                    <a:pt x="409969" y="269354"/>
                  </a:cubicBezTo>
                  <a:lnTo>
                    <a:pt x="269354" y="269354"/>
                  </a:lnTo>
                  <a:lnTo>
                    <a:pt x="269354" y="409969"/>
                  </a:lnTo>
                  <a:cubicBezTo>
                    <a:pt x="269354" y="409969"/>
                    <a:pt x="269354" y="442735"/>
                    <a:pt x="236588" y="442735"/>
                  </a:cubicBezTo>
                  <a:lnTo>
                    <a:pt x="206146" y="442735"/>
                  </a:lnTo>
                  <a:cubicBezTo>
                    <a:pt x="206146" y="442735"/>
                    <a:pt x="173381" y="442735"/>
                    <a:pt x="173381" y="409969"/>
                  </a:cubicBezTo>
                  <a:lnTo>
                    <a:pt x="173381" y="269354"/>
                  </a:lnTo>
                  <a:lnTo>
                    <a:pt x="32766" y="269354"/>
                  </a:lnTo>
                  <a:cubicBezTo>
                    <a:pt x="32766" y="269354"/>
                    <a:pt x="0" y="269354"/>
                    <a:pt x="0" y="236588"/>
                  </a:cubicBezTo>
                  <a:lnTo>
                    <a:pt x="0" y="206146"/>
                  </a:lnTo>
                  <a:cubicBezTo>
                    <a:pt x="0" y="206146"/>
                    <a:pt x="0" y="173381"/>
                    <a:pt x="32766" y="173381"/>
                  </a:cubicBezTo>
                  <a:lnTo>
                    <a:pt x="173381" y="173381"/>
                  </a:lnTo>
                  <a:lnTo>
                    <a:pt x="173381" y="32766"/>
                  </a:lnTo>
                  <a:cubicBezTo>
                    <a:pt x="173381" y="32766"/>
                    <a:pt x="173381" y="0"/>
                    <a:pt x="206146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1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</p:grpSp>
      <p:sp>
        <p:nvSpPr>
          <p:cNvPr id="4" name="Rectangle 3"/>
          <p:cNvSpPr/>
          <p:nvPr/>
        </p:nvSpPr>
        <p:spPr>
          <a:xfrm>
            <a:off x="2531530" y="106673"/>
            <a:ext cx="422904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4000" b="1" dirty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نکات مهم خمیر </a:t>
            </a:r>
            <a:r>
              <a:rPr lang="fa-IR" sz="4000" b="1" dirty="0" smtClean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دندان</a:t>
            </a:r>
            <a:endParaRPr lang="en-US" sz="4000" b="1" dirty="0">
              <a:solidFill>
                <a:srgbClr val="FF0000"/>
              </a:solidFill>
              <a:ea typeface="Calibri" panose="020F0502020204030204" pitchFamily="34" charset="0"/>
              <a:cs typeface="2  Farnaz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8506" y="1964476"/>
            <a:ext cx="759829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600" b="1" dirty="0">
                <a:cs typeface="2  Mitra" panose="00000400000000000000" pitchFamily="2" charset="-78"/>
              </a:rPr>
              <a:t>استفاده از</a:t>
            </a:r>
            <a:r>
              <a:rPr lang="fa-IR" sz="3600" b="1" dirty="0">
                <a:solidFill>
                  <a:srgbClr val="0070C0"/>
                </a:solidFill>
                <a:cs typeface="2  Mitra" panose="00000400000000000000" pitchFamily="2" charset="-78"/>
              </a:rPr>
              <a:t>(</a:t>
            </a:r>
            <a:r>
              <a:rPr lang="ar-SA" sz="3600" b="1" dirty="0">
                <a:solidFill>
                  <a:srgbClr val="0070C0"/>
                </a:solidFill>
                <a:cs typeface="2  Mitra" panose="00000400000000000000" pitchFamily="2" charset="-78"/>
              </a:rPr>
              <a:t> آب نمک رقیق )</a:t>
            </a:r>
            <a:endParaRPr lang="fa-IR" sz="3600" b="1" dirty="0">
              <a:solidFill>
                <a:srgbClr val="0070C0"/>
              </a:solidFill>
              <a:cs typeface="2  Mitra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SA" sz="3600" b="1" dirty="0">
                <a:solidFill>
                  <a:srgbClr val="BA0DFF"/>
                </a:solidFill>
                <a:cs typeface="2  Mitra" panose="00000400000000000000" pitchFamily="2" charset="-78"/>
              </a:rPr>
              <a:t>نصف قاشق  چایخوری </a:t>
            </a:r>
            <a:r>
              <a:rPr lang="ar-SA" sz="3600" b="1" dirty="0">
                <a:cs typeface="2  Mitra" panose="00000400000000000000" pitchFamily="2" charset="-78"/>
              </a:rPr>
              <a:t>در </a:t>
            </a:r>
            <a:r>
              <a:rPr lang="ar-SA" sz="3600" b="1" dirty="0">
                <a:solidFill>
                  <a:schemeClr val="accent6">
                    <a:lumMod val="75000"/>
                  </a:schemeClr>
                </a:solidFill>
                <a:cs typeface="2  Mitra" panose="00000400000000000000" pitchFamily="2" charset="-78"/>
              </a:rPr>
              <a:t>یک لیوان آب جوشیده سرد</a:t>
            </a:r>
            <a:r>
              <a:rPr lang="ar-SA" sz="3600" b="1" dirty="0">
                <a:cs typeface="2  Mitra" panose="00000400000000000000" pitchFamily="2" charset="-78"/>
              </a:rPr>
              <a:t> به</a:t>
            </a:r>
            <a:r>
              <a:rPr lang="fa-IR" sz="3600" b="1" dirty="0">
                <a:cs typeface="2  Mitra" panose="00000400000000000000" pitchFamily="2" charset="-78"/>
              </a:rPr>
              <a:t> </a:t>
            </a:r>
            <a:r>
              <a:rPr lang="ar-SA" sz="3600" b="1" dirty="0">
                <a:cs typeface="2  Mitra" panose="00000400000000000000" pitchFamily="2" charset="-78"/>
              </a:rPr>
              <a:t>صورت  </a:t>
            </a:r>
            <a:r>
              <a:rPr lang="ar-SA" sz="3600" b="1" dirty="0">
                <a:solidFill>
                  <a:srgbClr val="0070C0"/>
                </a:solidFill>
                <a:cs typeface="2  Mitra" panose="00000400000000000000" pitchFamily="2" charset="-78"/>
              </a:rPr>
              <a:t>دهانشویه</a:t>
            </a:r>
            <a:r>
              <a:rPr lang="ar-SA" sz="3600" b="1" dirty="0">
                <a:cs typeface="2  Mitra" panose="00000400000000000000" pitchFamily="2" charset="-78"/>
              </a:rPr>
              <a:t> براي </a:t>
            </a:r>
            <a:r>
              <a:rPr lang="ar-SA" sz="3600" b="1" dirty="0">
                <a:solidFill>
                  <a:srgbClr val="00B050"/>
                </a:solidFill>
                <a:cs typeface="2  Mitra" panose="00000400000000000000" pitchFamily="2" charset="-78"/>
              </a:rPr>
              <a:t>ضدعفونی کردن محیط دهان</a:t>
            </a:r>
            <a:r>
              <a:rPr lang="ar-SA" sz="3600" b="1" dirty="0">
                <a:cs typeface="2  Mitra" panose="00000400000000000000" pitchFamily="2" charset="-78"/>
              </a:rPr>
              <a:t>، کمک کننده است.</a:t>
            </a:r>
            <a:endParaRPr lang="fa-IR" sz="3600" b="1" dirty="0">
              <a:cs typeface="2  Mitra" panose="00000400000000000000" pitchFamily="2" charset="-78"/>
            </a:endParaRPr>
          </a:p>
        </p:txBody>
      </p:sp>
      <p:pic>
        <p:nvPicPr>
          <p:cNvPr id="9" name="Picture 2" descr="D:\E\Pictures\Demo Album\Anemation\Animation\شیر\drinking_milk_cc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8010" y="4572000"/>
            <a:ext cx="1766590" cy="134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44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 flipH="1">
            <a:off x="76200" y="381000"/>
            <a:ext cx="8915400" cy="6248400"/>
            <a:chOff x="0" y="0"/>
            <a:chExt cx="4217049" cy="2253313"/>
          </a:xfrm>
        </p:grpSpPr>
        <p:sp>
          <p:nvSpPr>
            <p:cNvPr id="14" name="Shape 220091"/>
            <p:cNvSpPr/>
            <p:nvPr/>
          </p:nvSpPr>
          <p:spPr>
            <a:xfrm>
              <a:off x="0" y="255354"/>
              <a:ext cx="4027932" cy="1997959"/>
            </a:xfrm>
            <a:custGeom>
              <a:avLst/>
              <a:gdLst/>
              <a:ahLst/>
              <a:cxnLst/>
              <a:rect l="0" t="0" r="0" b="0"/>
              <a:pathLst>
                <a:path w="4027932" h="1997959">
                  <a:moveTo>
                    <a:pt x="0" y="0"/>
                  </a:moveTo>
                  <a:lnTo>
                    <a:pt x="4027932" y="0"/>
                  </a:lnTo>
                  <a:lnTo>
                    <a:pt x="4027932" y="1997959"/>
                  </a:lnTo>
                  <a:lnTo>
                    <a:pt x="0" y="1997959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>
                <a:alpha val="74901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5" name="Shape 10895"/>
            <p:cNvSpPr/>
            <p:nvPr/>
          </p:nvSpPr>
          <p:spPr>
            <a:xfrm>
              <a:off x="69849" y="325193"/>
              <a:ext cx="3888004" cy="1860004"/>
            </a:xfrm>
            <a:custGeom>
              <a:avLst/>
              <a:gdLst/>
              <a:ahLst/>
              <a:cxnLst/>
              <a:rect l="0" t="0" r="0" b="0"/>
              <a:pathLst>
                <a:path w="3888004" h="1860004">
                  <a:moveTo>
                    <a:pt x="152400" y="0"/>
                  </a:moveTo>
                  <a:lnTo>
                    <a:pt x="3415373" y="0"/>
                  </a:lnTo>
                  <a:cubicBezTo>
                    <a:pt x="3413798" y="13805"/>
                    <a:pt x="3412795" y="27775"/>
                    <a:pt x="3412795" y="41999"/>
                  </a:cubicBezTo>
                  <a:cubicBezTo>
                    <a:pt x="3412795" y="244805"/>
                    <a:pt x="3577197" y="409207"/>
                    <a:pt x="3780003" y="409207"/>
                  </a:cubicBezTo>
                  <a:cubicBezTo>
                    <a:pt x="3817595" y="409207"/>
                    <a:pt x="3853840" y="403492"/>
                    <a:pt x="3888004" y="393002"/>
                  </a:cubicBezTo>
                  <a:lnTo>
                    <a:pt x="3888004" y="1707604"/>
                  </a:lnTo>
                  <a:cubicBezTo>
                    <a:pt x="3888004" y="1707604"/>
                    <a:pt x="3888004" y="1860004"/>
                    <a:pt x="3735604" y="1860004"/>
                  </a:cubicBezTo>
                  <a:lnTo>
                    <a:pt x="152400" y="1860004"/>
                  </a:lnTo>
                  <a:cubicBezTo>
                    <a:pt x="152400" y="1860004"/>
                    <a:pt x="0" y="1860004"/>
                    <a:pt x="0" y="1707604"/>
                  </a:cubicBezTo>
                  <a:lnTo>
                    <a:pt x="0" y="152400"/>
                  </a:lnTo>
                  <a:cubicBezTo>
                    <a:pt x="0" y="152400"/>
                    <a:pt x="0" y="0"/>
                    <a:pt x="15240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pPr algn="just" rtl="1"/>
              <a:endParaRPr lang="en-US" sz="1400" dirty="0"/>
            </a:p>
          </p:txBody>
        </p:sp>
        <p:sp>
          <p:nvSpPr>
            <p:cNvPr id="16" name="Shape 10896"/>
            <p:cNvSpPr/>
            <p:nvPr/>
          </p:nvSpPr>
          <p:spPr>
            <a:xfrm>
              <a:off x="3526347" y="0"/>
              <a:ext cx="690702" cy="690702"/>
            </a:xfrm>
            <a:custGeom>
              <a:avLst/>
              <a:gdLst/>
              <a:ahLst/>
              <a:cxnLst/>
              <a:rect l="0" t="0" r="0" b="0"/>
              <a:pathLst>
                <a:path w="690702" h="690702">
                  <a:moveTo>
                    <a:pt x="345351" y="0"/>
                  </a:moveTo>
                  <a:cubicBezTo>
                    <a:pt x="536080" y="0"/>
                    <a:pt x="690702" y="154623"/>
                    <a:pt x="690702" y="345351"/>
                  </a:cubicBezTo>
                  <a:cubicBezTo>
                    <a:pt x="690702" y="536080"/>
                    <a:pt x="536080" y="690702"/>
                    <a:pt x="345351" y="690702"/>
                  </a:cubicBezTo>
                  <a:cubicBezTo>
                    <a:pt x="154622" y="690702"/>
                    <a:pt x="0" y="536080"/>
                    <a:pt x="0" y="345351"/>
                  </a:cubicBezTo>
                  <a:cubicBezTo>
                    <a:pt x="0" y="154623"/>
                    <a:pt x="154622" y="0"/>
                    <a:pt x="34535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E3751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7" name="Shape 10897"/>
            <p:cNvSpPr/>
            <p:nvPr/>
          </p:nvSpPr>
          <p:spPr>
            <a:xfrm>
              <a:off x="3650333" y="123981"/>
              <a:ext cx="442735" cy="442735"/>
            </a:xfrm>
            <a:custGeom>
              <a:avLst/>
              <a:gdLst/>
              <a:ahLst/>
              <a:cxnLst/>
              <a:rect l="0" t="0" r="0" b="0"/>
              <a:pathLst>
                <a:path w="442735" h="442735">
                  <a:moveTo>
                    <a:pt x="206146" y="0"/>
                  </a:moveTo>
                  <a:lnTo>
                    <a:pt x="236588" y="0"/>
                  </a:lnTo>
                  <a:cubicBezTo>
                    <a:pt x="236588" y="0"/>
                    <a:pt x="269354" y="0"/>
                    <a:pt x="269354" y="32766"/>
                  </a:cubicBezTo>
                  <a:lnTo>
                    <a:pt x="269354" y="173381"/>
                  </a:lnTo>
                  <a:lnTo>
                    <a:pt x="409969" y="173381"/>
                  </a:lnTo>
                  <a:cubicBezTo>
                    <a:pt x="409969" y="173381"/>
                    <a:pt x="442735" y="173381"/>
                    <a:pt x="442735" y="206146"/>
                  </a:cubicBezTo>
                  <a:lnTo>
                    <a:pt x="442735" y="236588"/>
                  </a:lnTo>
                  <a:cubicBezTo>
                    <a:pt x="442735" y="236588"/>
                    <a:pt x="442735" y="269354"/>
                    <a:pt x="409969" y="269354"/>
                  </a:cubicBezTo>
                  <a:lnTo>
                    <a:pt x="269354" y="269354"/>
                  </a:lnTo>
                  <a:lnTo>
                    <a:pt x="269354" y="409969"/>
                  </a:lnTo>
                  <a:cubicBezTo>
                    <a:pt x="269354" y="409969"/>
                    <a:pt x="269354" y="442735"/>
                    <a:pt x="236588" y="442735"/>
                  </a:cubicBezTo>
                  <a:lnTo>
                    <a:pt x="206146" y="442735"/>
                  </a:lnTo>
                  <a:cubicBezTo>
                    <a:pt x="206146" y="442735"/>
                    <a:pt x="173381" y="442735"/>
                    <a:pt x="173381" y="409969"/>
                  </a:cubicBezTo>
                  <a:lnTo>
                    <a:pt x="173381" y="269354"/>
                  </a:lnTo>
                  <a:lnTo>
                    <a:pt x="32766" y="269354"/>
                  </a:lnTo>
                  <a:cubicBezTo>
                    <a:pt x="32766" y="269354"/>
                    <a:pt x="0" y="269354"/>
                    <a:pt x="0" y="236588"/>
                  </a:cubicBezTo>
                  <a:lnTo>
                    <a:pt x="0" y="206146"/>
                  </a:lnTo>
                  <a:cubicBezTo>
                    <a:pt x="0" y="206146"/>
                    <a:pt x="0" y="173381"/>
                    <a:pt x="32766" y="173381"/>
                  </a:cubicBezTo>
                  <a:lnTo>
                    <a:pt x="173381" y="173381"/>
                  </a:lnTo>
                  <a:lnTo>
                    <a:pt x="173381" y="32766"/>
                  </a:lnTo>
                  <a:cubicBezTo>
                    <a:pt x="173381" y="32766"/>
                    <a:pt x="173381" y="0"/>
                    <a:pt x="206146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1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</p:grpSp>
      <p:sp>
        <p:nvSpPr>
          <p:cNvPr id="4" name="Rectangle 3"/>
          <p:cNvSpPr/>
          <p:nvPr/>
        </p:nvSpPr>
        <p:spPr>
          <a:xfrm>
            <a:off x="2514599" y="106673"/>
            <a:ext cx="422904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4000" b="1" dirty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نکات مهم خمیر </a:t>
            </a:r>
            <a:r>
              <a:rPr lang="fa-IR" sz="4000" b="1" dirty="0" smtClean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دندان</a:t>
            </a:r>
            <a:endParaRPr lang="en-US" sz="4000" b="1" dirty="0">
              <a:solidFill>
                <a:srgbClr val="FF0000"/>
              </a:solidFill>
              <a:ea typeface="Calibri" panose="020F0502020204030204" pitchFamily="34" charset="0"/>
              <a:cs typeface="2  Farnaz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8507" y="1964476"/>
            <a:ext cx="74458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defRPr/>
            </a:pPr>
            <a:r>
              <a:rPr lang="fa-IR" altLang="en-US" sz="3600" b="1" dirty="0">
                <a:cs typeface="2  Mitra" panose="00000400000000000000" pitchFamily="2" charset="-78"/>
              </a:rPr>
              <a:t>استفاده از </a:t>
            </a:r>
            <a:r>
              <a:rPr lang="fa-IR" altLang="en-US" sz="4000" b="1" dirty="0">
                <a:solidFill>
                  <a:srgbClr val="C00000"/>
                </a:solidFill>
                <a:cs typeface="2  Mitra" panose="00000400000000000000" pitchFamily="2" charset="-78"/>
              </a:rPr>
              <a:t>خمیردندان</a:t>
            </a:r>
            <a:r>
              <a:rPr lang="fa-IR" altLang="en-US" sz="3600" b="1" dirty="0">
                <a:cs typeface="2  Mitra" panose="00000400000000000000" pitchFamily="2" charset="-78"/>
              </a:rPr>
              <a:t> برای </a:t>
            </a:r>
            <a:r>
              <a:rPr lang="fa-IR" altLang="en-US" sz="4000" b="1" dirty="0">
                <a:solidFill>
                  <a:srgbClr val="C00000"/>
                </a:solidFill>
                <a:cs typeface="2  Mitra" panose="00000400000000000000" pitchFamily="2" charset="-78"/>
              </a:rPr>
              <a:t>کودکان مفید </a:t>
            </a:r>
            <a:r>
              <a:rPr lang="fa-IR" altLang="en-US" sz="3600" b="1" dirty="0" smtClean="0">
                <a:cs typeface="2  Mitra" panose="00000400000000000000" pitchFamily="2" charset="-78"/>
              </a:rPr>
              <a:t>است.اگر </a:t>
            </a:r>
            <a:r>
              <a:rPr lang="fa-IR" altLang="en-US" sz="4000" b="1" dirty="0">
                <a:solidFill>
                  <a:srgbClr val="00B050"/>
                </a:solidFill>
                <a:cs typeface="2  Mitra" panose="00000400000000000000" pitchFamily="2" charset="-78"/>
              </a:rPr>
              <a:t>کودک (زیر3 سال) </a:t>
            </a:r>
            <a:r>
              <a:rPr lang="fa-IR" altLang="en-US" sz="3600" b="1" dirty="0">
                <a:cs typeface="2  Mitra" panose="00000400000000000000" pitchFamily="2" charset="-78"/>
              </a:rPr>
              <a:t>خمیر دندان را قورت بدهد تا عادت کردن از </a:t>
            </a:r>
            <a:r>
              <a:rPr lang="fa-IR" altLang="en-US" sz="4000" b="1" dirty="0">
                <a:solidFill>
                  <a:srgbClr val="BA0DFF"/>
                </a:solidFill>
                <a:cs typeface="2  Mitra" panose="00000400000000000000" pitchFamily="2" charset="-78"/>
              </a:rPr>
              <a:t>خمیر دندان </a:t>
            </a:r>
            <a:r>
              <a:rPr lang="fa-IR" altLang="en-US" sz="4000" b="1" dirty="0" smtClean="0">
                <a:solidFill>
                  <a:srgbClr val="BA0DFF"/>
                </a:solidFill>
                <a:cs typeface="2  Mitra" panose="00000400000000000000" pitchFamily="2" charset="-78"/>
              </a:rPr>
              <a:t>بدون فلوراید استفاده گردد</a:t>
            </a:r>
            <a:r>
              <a:rPr lang="en-US" altLang="en-US" sz="3600" b="1" dirty="0">
                <a:cs typeface="2  Mitra" panose="00000400000000000000" pitchFamily="2" charset="-78"/>
              </a:rPr>
              <a:t>.</a:t>
            </a:r>
            <a:endParaRPr lang="fa-IR" altLang="en-US" sz="3600" b="1" dirty="0">
              <a:cs typeface="2  Mitra" panose="000004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769" y="4870863"/>
            <a:ext cx="2753031" cy="132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80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 flipH="1">
            <a:off x="12700" y="228600"/>
            <a:ext cx="8978900" cy="6400800"/>
            <a:chOff x="0" y="0"/>
            <a:chExt cx="4217049" cy="2253313"/>
          </a:xfrm>
        </p:grpSpPr>
        <p:sp>
          <p:nvSpPr>
            <p:cNvPr id="14" name="Shape 220091"/>
            <p:cNvSpPr/>
            <p:nvPr/>
          </p:nvSpPr>
          <p:spPr>
            <a:xfrm>
              <a:off x="0" y="255354"/>
              <a:ext cx="4027932" cy="1997959"/>
            </a:xfrm>
            <a:custGeom>
              <a:avLst/>
              <a:gdLst/>
              <a:ahLst/>
              <a:cxnLst/>
              <a:rect l="0" t="0" r="0" b="0"/>
              <a:pathLst>
                <a:path w="4027932" h="1997959">
                  <a:moveTo>
                    <a:pt x="0" y="0"/>
                  </a:moveTo>
                  <a:lnTo>
                    <a:pt x="4027932" y="0"/>
                  </a:lnTo>
                  <a:lnTo>
                    <a:pt x="4027932" y="1997959"/>
                  </a:lnTo>
                  <a:lnTo>
                    <a:pt x="0" y="1997959"/>
                  </a:lnTo>
                  <a:lnTo>
                    <a:pt x="0" y="0"/>
                  </a:lnTo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000000">
                <a:alpha val="74901"/>
              </a:srgbClr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5" name="Shape 10895"/>
            <p:cNvSpPr/>
            <p:nvPr/>
          </p:nvSpPr>
          <p:spPr>
            <a:xfrm>
              <a:off x="69849" y="325193"/>
              <a:ext cx="3888004" cy="1860004"/>
            </a:xfrm>
            <a:custGeom>
              <a:avLst/>
              <a:gdLst/>
              <a:ahLst/>
              <a:cxnLst/>
              <a:rect l="0" t="0" r="0" b="0"/>
              <a:pathLst>
                <a:path w="3888004" h="1860004">
                  <a:moveTo>
                    <a:pt x="152400" y="0"/>
                  </a:moveTo>
                  <a:lnTo>
                    <a:pt x="3415373" y="0"/>
                  </a:lnTo>
                  <a:cubicBezTo>
                    <a:pt x="3413798" y="13805"/>
                    <a:pt x="3412795" y="27775"/>
                    <a:pt x="3412795" y="41999"/>
                  </a:cubicBezTo>
                  <a:cubicBezTo>
                    <a:pt x="3412795" y="244805"/>
                    <a:pt x="3577197" y="409207"/>
                    <a:pt x="3780003" y="409207"/>
                  </a:cubicBezTo>
                  <a:cubicBezTo>
                    <a:pt x="3817595" y="409207"/>
                    <a:pt x="3853840" y="403492"/>
                    <a:pt x="3888004" y="393002"/>
                  </a:cubicBezTo>
                  <a:lnTo>
                    <a:pt x="3888004" y="1707604"/>
                  </a:lnTo>
                  <a:cubicBezTo>
                    <a:pt x="3888004" y="1707604"/>
                    <a:pt x="3888004" y="1860004"/>
                    <a:pt x="3735604" y="1860004"/>
                  </a:cubicBezTo>
                  <a:lnTo>
                    <a:pt x="152400" y="1860004"/>
                  </a:lnTo>
                  <a:cubicBezTo>
                    <a:pt x="152400" y="1860004"/>
                    <a:pt x="0" y="1860004"/>
                    <a:pt x="0" y="1707604"/>
                  </a:cubicBezTo>
                  <a:lnTo>
                    <a:pt x="0" y="152400"/>
                  </a:lnTo>
                  <a:cubicBezTo>
                    <a:pt x="0" y="152400"/>
                    <a:pt x="0" y="0"/>
                    <a:pt x="152400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FFF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6" name="Shape 10896"/>
            <p:cNvSpPr/>
            <p:nvPr/>
          </p:nvSpPr>
          <p:spPr>
            <a:xfrm>
              <a:off x="3526347" y="0"/>
              <a:ext cx="690702" cy="690702"/>
            </a:xfrm>
            <a:custGeom>
              <a:avLst/>
              <a:gdLst/>
              <a:ahLst/>
              <a:cxnLst/>
              <a:rect l="0" t="0" r="0" b="0"/>
              <a:pathLst>
                <a:path w="690702" h="690702">
                  <a:moveTo>
                    <a:pt x="345351" y="0"/>
                  </a:moveTo>
                  <a:cubicBezTo>
                    <a:pt x="536080" y="0"/>
                    <a:pt x="690702" y="154623"/>
                    <a:pt x="690702" y="345351"/>
                  </a:cubicBezTo>
                  <a:cubicBezTo>
                    <a:pt x="690702" y="536080"/>
                    <a:pt x="536080" y="690702"/>
                    <a:pt x="345351" y="690702"/>
                  </a:cubicBezTo>
                  <a:cubicBezTo>
                    <a:pt x="154622" y="690702"/>
                    <a:pt x="0" y="536080"/>
                    <a:pt x="0" y="345351"/>
                  </a:cubicBezTo>
                  <a:cubicBezTo>
                    <a:pt x="0" y="154623"/>
                    <a:pt x="154622" y="0"/>
                    <a:pt x="345351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EE3751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  <p:sp>
          <p:nvSpPr>
            <p:cNvPr id="17" name="Shape 10897"/>
            <p:cNvSpPr/>
            <p:nvPr/>
          </p:nvSpPr>
          <p:spPr>
            <a:xfrm>
              <a:off x="3650333" y="123981"/>
              <a:ext cx="442735" cy="442735"/>
            </a:xfrm>
            <a:custGeom>
              <a:avLst/>
              <a:gdLst/>
              <a:ahLst/>
              <a:cxnLst/>
              <a:rect l="0" t="0" r="0" b="0"/>
              <a:pathLst>
                <a:path w="442735" h="442735">
                  <a:moveTo>
                    <a:pt x="206146" y="0"/>
                  </a:moveTo>
                  <a:lnTo>
                    <a:pt x="236588" y="0"/>
                  </a:lnTo>
                  <a:cubicBezTo>
                    <a:pt x="236588" y="0"/>
                    <a:pt x="269354" y="0"/>
                    <a:pt x="269354" y="32766"/>
                  </a:cubicBezTo>
                  <a:lnTo>
                    <a:pt x="269354" y="173381"/>
                  </a:lnTo>
                  <a:lnTo>
                    <a:pt x="409969" y="173381"/>
                  </a:lnTo>
                  <a:cubicBezTo>
                    <a:pt x="409969" y="173381"/>
                    <a:pt x="442735" y="173381"/>
                    <a:pt x="442735" y="206146"/>
                  </a:cubicBezTo>
                  <a:lnTo>
                    <a:pt x="442735" y="236588"/>
                  </a:lnTo>
                  <a:cubicBezTo>
                    <a:pt x="442735" y="236588"/>
                    <a:pt x="442735" y="269354"/>
                    <a:pt x="409969" y="269354"/>
                  </a:cubicBezTo>
                  <a:lnTo>
                    <a:pt x="269354" y="269354"/>
                  </a:lnTo>
                  <a:lnTo>
                    <a:pt x="269354" y="409969"/>
                  </a:lnTo>
                  <a:cubicBezTo>
                    <a:pt x="269354" y="409969"/>
                    <a:pt x="269354" y="442735"/>
                    <a:pt x="236588" y="442735"/>
                  </a:cubicBezTo>
                  <a:lnTo>
                    <a:pt x="206146" y="442735"/>
                  </a:lnTo>
                  <a:cubicBezTo>
                    <a:pt x="206146" y="442735"/>
                    <a:pt x="173381" y="442735"/>
                    <a:pt x="173381" y="409969"/>
                  </a:cubicBezTo>
                  <a:lnTo>
                    <a:pt x="173381" y="269354"/>
                  </a:lnTo>
                  <a:lnTo>
                    <a:pt x="32766" y="269354"/>
                  </a:lnTo>
                  <a:cubicBezTo>
                    <a:pt x="32766" y="269354"/>
                    <a:pt x="0" y="269354"/>
                    <a:pt x="0" y="236588"/>
                  </a:cubicBezTo>
                  <a:lnTo>
                    <a:pt x="0" y="206146"/>
                  </a:lnTo>
                  <a:cubicBezTo>
                    <a:pt x="0" y="206146"/>
                    <a:pt x="0" y="173381"/>
                    <a:pt x="32766" y="173381"/>
                  </a:cubicBezTo>
                  <a:lnTo>
                    <a:pt x="173381" y="173381"/>
                  </a:lnTo>
                  <a:lnTo>
                    <a:pt x="173381" y="32766"/>
                  </a:lnTo>
                  <a:cubicBezTo>
                    <a:pt x="173381" y="32766"/>
                    <a:pt x="173381" y="0"/>
                    <a:pt x="206146" y="0"/>
                  </a:cubicBezTo>
                  <a:close/>
                </a:path>
              </a:pathLst>
            </a:custGeom>
            <a:ln w="0" cap="flat">
              <a:miter lim="127000"/>
            </a:ln>
          </p:spPr>
          <p:style>
            <a:lnRef idx="0">
              <a:srgbClr val="000000">
                <a:alpha val="0"/>
              </a:srgbClr>
            </a:lnRef>
            <a:fillRef idx="1">
              <a:srgbClr val="FFF100"/>
            </a:fillRef>
            <a:effectRef idx="0">
              <a:scrgbClr r="0" g="0" b="0"/>
            </a:effectRef>
            <a:fontRef idx="none"/>
          </p:style>
          <p:txBody>
            <a:bodyPr/>
            <a:lstStyle/>
            <a:p>
              <a:endParaRPr lang="en-US" sz="1400"/>
            </a:p>
          </p:txBody>
        </p:sp>
      </p:grpSp>
      <p:sp>
        <p:nvSpPr>
          <p:cNvPr id="4" name="Rectangle 3"/>
          <p:cNvSpPr/>
          <p:nvPr/>
        </p:nvSpPr>
        <p:spPr>
          <a:xfrm>
            <a:off x="2588961" y="14665"/>
            <a:ext cx="422904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fa-IR" sz="4000" b="1" dirty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نکات مهم خمیر </a:t>
            </a:r>
            <a:r>
              <a:rPr lang="fa-IR" sz="4000" b="1" dirty="0" smtClean="0">
                <a:solidFill>
                  <a:srgbClr val="FF0000"/>
                </a:solidFill>
                <a:ea typeface="Calibri" panose="020F0502020204030204" pitchFamily="34" charset="0"/>
                <a:cs typeface="2  Farnaz" panose="00000400000000000000" pitchFamily="2" charset="-78"/>
              </a:rPr>
              <a:t>دندان</a:t>
            </a:r>
            <a:endParaRPr lang="en-US" sz="4000" b="1" dirty="0">
              <a:solidFill>
                <a:srgbClr val="FF0000"/>
              </a:solidFill>
              <a:ea typeface="Calibri" panose="020F0502020204030204" pitchFamily="34" charset="0"/>
              <a:cs typeface="2  Farnaz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3000" y="1525582"/>
            <a:ext cx="75438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defRPr/>
            </a:pPr>
            <a:r>
              <a:rPr lang="fa-IR" altLang="en-US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خمیر </a:t>
            </a:r>
            <a:r>
              <a:rPr lang="fa-IR" altLang="en-US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دندان </a:t>
            </a:r>
            <a:r>
              <a:rPr lang="fa-IR" altLang="en-US" sz="3200" b="1" dirty="0">
                <a:solidFill>
                  <a:srgbClr val="00B050"/>
                </a:solidFill>
                <a:cs typeface="2  Mitra" panose="00000400000000000000" pitchFamily="2" charset="-78"/>
              </a:rPr>
              <a:t>ضد جرم </a:t>
            </a:r>
            <a:r>
              <a:rPr lang="fa-IR" altLang="en-US" sz="3200" b="1" dirty="0" smtClean="0">
                <a:cs typeface="2  Mitra" panose="00000400000000000000" pitchFamily="2" charset="-78"/>
              </a:rPr>
              <a:t>یا </a:t>
            </a:r>
            <a:r>
              <a:rPr lang="fa-IR" altLang="en-US" sz="3200" b="1" dirty="0">
                <a:solidFill>
                  <a:srgbClr val="00B050"/>
                </a:solidFill>
                <a:cs typeface="2  Mitra" panose="00000400000000000000" pitchFamily="2" charset="-78"/>
              </a:rPr>
              <a:t>خمیر دندان </a:t>
            </a:r>
            <a:r>
              <a:rPr lang="fa-IR" altLang="en-US" sz="32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سیگاریها </a:t>
            </a:r>
            <a:r>
              <a:rPr lang="fa-IR" altLang="en-US" sz="3200" b="1" dirty="0" smtClean="0">
                <a:cs typeface="2  Mitra" panose="00000400000000000000" pitchFamily="2" charset="-78"/>
              </a:rPr>
              <a:t>حاوی </a:t>
            </a:r>
            <a:r>
              <a:rPr lang="fa-IR" altLang="en-US" sz="3200" b="1" dirty="0">
                <a:cs typeface="2  Mitra" panose="00000400000000000000" pitchFamily="2" charset="-78"/>
              </a:rPr>
              <a:t>مواد </a:t>
            </a:r>
            <a:r>
              <a:rPr lang="fa-IR" altLang="en-US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ساینده بیشتری </a:t>
            </a:r>
            <a:r>
              <a:rPr lang="fa-IR" altLang="en-US" sz="3200" b="1" dirty="0">
                <a:cs typeface="2  Mitra" panose="00000400000000000000" pitchFamily="2" charset="-78"/>
              </a:rPr>
              <a:t>است، </a:t>
            </a:r>
          </a:p>
          <a:p>
            <a:pPr algn="ctr" rtl="1">
              <a:lnSpc>
                <a:spcPct val="150000"/>
              </a:lnSpc>
              <a:defRPr/>
            </a:pPr>
            <a:r>
              <a:rPr lang="fa-IR" altLang="en-US" sz="3200" b="1" dirty="0">
                <a:cs typeface="2  Mitra" panose="00000400000000000000" pitchFamily="2" charset="-78"/>
              </a:rPr>
              <a:t> </a:t>
            </a:r>
            <a:r>
              <a:rPr lang="fa-IR" altLang="en-US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استفاده دائم </a:t>
            </a:r>
            <a:r>
              <a:rPr lang="fa-IR" altLang="en-US" sz="3200" b="1" dirty="0">
                <a:cs typeface="2  Mitra" panose="00000400000000000000" pitchFamily="2" charset="-78"/>
              </a:rPr>
              <a:t>از آنها باعث </a:t>
            </a:r>
            <a:r>
              <a:rPr lang="fa-IR" altLang="en-US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سایش و حساسیت </a:t>
            </a:r>
            <a:r>
              <a:rPr lang="fa-IR" altLang="en-US" sz="3200" b="1" dirty="0">
                <a:cs typeface="2  Mitra" panose="00000400000000000000" pitchFamily="2" charset="-78"/>
              </a:rPr>
              <a:t>دندانها </a:t>
            </a:r>
            <a:r>
              <a:rPr lang="fa-IR" altLang="en-US" sz="3200" b="1" dirty="0" smtClean="0">
                <a:cs typeface="2  Mitra" panose="00000400000000000000" pitchFamily="2" charset="-78"/>
              </a:rPr>
              <a:t>می شود</a:t>
            </a:r>
            <a:r>
              <a:rPr lang="fa-IR" altLang="en-US" sz="3200" b="1" dirty="0">
                <a:cs typeface="2  Mitra" panose="00000400000000000000" pitchFamily="2" charset="-78"/>
              </a:rPr>
              <a:t>. </a:t>
            </a:r>
          </a:p>
          <a:p>
            <a:pPr algn="ctr" rtl="1">
              <a:lnSpc>
                <a:spcPct val="150000"/>
              </a:lnSpc>
              <a:defRPr/>
            </a:pPr>
            <a:r>
              <a:rPr lang="fa-IR" altLang="en-US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استفاده از این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خمیر دندانها باید محدود </a:t>
            </a:r>
            <a:r>
              <a:rPr lang="fa-IR" altLang="en-US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شود زیرا به </a:t>
            </a:r>
            <a:r>
              <a:rPr lang="fa-IR" altLang="en-US" sz="2800" b="1" dirty="0">
                <a:solidFill>
                  <a:srgbClr val="00B050"/>
                </a:solidFill>
                <a:cs typeface="2  Mitra" panose="00000400000000000000" pitchFamily="2" charset="-78"/>
              </a:rPr>
              <a:t>مینای دندان صدمه 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می زند</a:t>
            </a:r>
            <a:r>
              <a:rPr lang="fa-IR" altLang="en-US" sz="2800" b="1" dirty="0">
                <a:solidFill>
                  <a:srgbClr val="00B050"/>
                </a:solidFill>
                <a:cs typeface="2  Mitra" panose="00000400000000000000" pitchFamily="2" charset="-78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01919" y="4595651"/>
            <a:ext cx="2752725" cy="193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84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97925"/>
            <a:ext cx="7890933" cy="4982632"/>
          </a:xfrm>
        </p:spPr>
        <p:txBody>
          <a:bodyPr>
            <a:normAutofit fontScale="92500" lnSpcReduction="10000"/>
          </a:bodyPr>
          <a:lstStyle/>
          <a:p>
            <a:pPr algn="r" rtl="1">
              <a:lnSpc>
                <a:spcPct val="150000"/>
              </a:lnSpc>
              <a:defRPr/>
            </a:pPr>
            <a:r>
              <a:rPr lang="fa-IR" altLang="en-US" sz="2800" b="1" dirty="0">
                <a:cs typeface="2  Mitra" panose="00000400000000000000" pitchFamily="2" charset="-78"/>
              </a:rPr>
              <a:t>ابتدا دهان را با آب بشویید،</a:t>
            </a:r>
            <a:endParaRPr lang="fa-IR" sz="2800" b="1" dirty="0">
              <a:cs typeface="2  Mitra" panose="00000400000000000000" pitchFamily="2" charset="-78"/>
            </a:endParaRPr>
          </a:p>
          <a:p>
            <a:pPr algn="r" rtl="1" eaLnBrk="1" hangingPunct="1">
              <a:lnSpc>
                <a:spcPct val="150000"/>
              </a:lnSpc>
              <a:defRPr/>
            </a:pPr>
            <a:r>
              <a:rPr lang="ar-SA" sz="2800" b="1" dirty="0" smtClean="0">
                <a:cs typeface="2  Mitra" panose="00000400000000000000" pitchFamily="2" charset="-78"/>
              </a:rPr>
              <a:t>به </a:t>
            </a:r>
            <a:r>
              <a:rPr lang="ar-SA" sz="2800" b="1" dirty="0">
                <a:cs typeface="2  Mitra" panose="00000400000000000000" pitchFamily="2" charset="-78"/>
              </a:rPr>
              <a:t>اندازه يك نخود خمير دندان روي مسواك قرار داده و به داخل موهاي مسواك فرو </a:t>
            </a:r>
            <a:r>
              <a:rPr lang="ar-SA" sz="2800" b="1" dirty="0" smtClean="0">
                <a:cs typeface="2  Mitra" panose="00000400000000000000" pitchFamily="2" charset="-78"/>
              </a:rPr>
              <a:t>كنيد.</a:t>
            </a:r>
            <a:endParaRPr lang="ar-SA" sz="2800" b="1" dirty="0">
              <a:cs typeface="2  Mitra" panose="00000400000000000000" pitchFamily="2" charset="-78"/>
            </a:endParaRPr>
          </a:p>
          <a:p>
            <a:pPr algn="r" rtl="1" eaLnBrk="1" hangingPunct="1">
              <a:lnSpc>
                <a:spcPct val="150000"/>
              </a:lnSpc>
              <a:defRPr/>
            </a:pPr>
            <a:r>
              <a:rPr lang="ar-SA" sz="2800" b="1" dirty="0" smtClean="0">
                <a:cs typeface="2  Mitra" panose="00000400000000000000" pitchFamily="2" charset="-78"/>
              </a:rPr>
              <a:t>دندان</a:t>
            </a:r>
            <a:r>
              <a:rPr lang="fa-IR" sz="2800" b="1" dirty="0" smtClean="0"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cs typeface="2  Mitra" panose="00000400000000000000" pitchFamily="2" charset="-78"/>
              </a:rPr>
              <a:t>هاي </a:t>
            </a:r>
            <a:r>
              <a:rPr lang="ar-SA" sz="2800" b="1" dirty="0">
                <a:cs typeface="2  Mitra" panose="00000400000000000000" pitchFamily="2" charset="-78"/>
              </a:rPr>
              <a:t>بالا و </a:t>
            </a:r>
            <a:r>
              <a:rPr lang="ar-SA" sz="2800" b="1" dirty="0" smtClean="0">
                <a:cs typeface="2  Mitra" panose="00000400000000000000" pitchFamily="2" charset="-78"/>
              </a:rPr>
              <a:t>پايين </a:t>
            </a:r>
            <a:r>
              <a:rPr lang="fa-IR" sz="2800" b="1" dirty="0" smtClean="0">
                <a:cs typeface="2  Mitra" panose="00000400000000000000" pitchFamily="2" charset="-78"/>
              </a:rPr>
              <a:t>باید </a:t>
            </a:r>
            <a:r>
              <a:rPr lang="ar-SA" sz="2800" b="1" dirty="0" smtClean="0">
                <a:cs typeface="2  Mitra" panose="00000400000000000000" pitchFamily="2" charset="-78"/>
              </a:rPr>
              <a:t>جداگانه مسواك</a:t>
            </a:r>
            <a:r>
              <a:rPr lang="fa-IR" sz="2800" b="1" dirty="0" smtClean="0"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cs typeface="2  Mitra" panose="00000400000000000000" pitchFamily="2" charset="-78"/>
              </a:rPr>
              <a:t>شود.</a:t>
            </a:r>
            <a:endParaRPr lang="fa-IR" sz="2800" b="1" dirty="0" smtClean="0">
              <a:cs typeface="2  Mitra" panose="00000400000000000000" pitchFamily="2" charset="-78"/>
            </a:endParaRPr>
          </a:p>
          <a:p>
            <a:pPr algn="r" rtl="1">
              <a:lnSpc>
                <a:spcPct val="150000"/>
              </a:lnSpc>
              <a:defRPr/>
            </a:pPr>
            <a:r>
              <a:rPr lang="ar-SA" sz="2800" b="1" dirty="0">
                <a:cs typeface="2  Mitra" panose="00000400000000000000" pitchFamily="2" charset="-78"/>
              </a:rPr>
              <a:t>مسواک </a:t>
            </a:r>
            <a:r>
              <a:rPr lang="fa-IR" sz="2800" b="1" dirty="0" smtClean="0">
                <a:cs typeface="2  Mitra" panose="00000400000000000000" pitchFamily="2" charset="-78"/>
              </a:rPr>
              <a:t>کردن </a:t>
            </a:r>
            <a:r>
              <a:rPr lang="ar-SA" sz="2800" b="1" dirty="0" smtClean="0">
                <a:cs typeface="2  Mitra" panose="00000400000000000000" pitchFamily="2" charset="-78"/>
              </a:rPr>
              <a:t>از </a:t>
            </a:r>
            <a:r>
              <a:rPr lang="ar-SA" sz="2800" b="1" dirty="0">
                <a:cs typeface="2  Mitra" panose="00000400000000000000" pitchFamily="2" charset="-78"/>
              </a:rPr>
              <a:t>قسمت عقب </a:t>
            </a:r>
            <a:r>
              <a:rPr lang="fa-IR" sz="2800" b="1" dirty="0" smtClean="0">
                <a:cs typeface="2  Mitra" panose="00000400000000000000" pitchFamily="2" charset="-78"/>
              </a:rPr>
              <a:t>یک سمت دهان </a:t>
            </a:r>
            <a:r>
              <a:rPr lang="ar-SA" sz="2800" b="1" dirty="0" smtClean="0">
                <a:cs typeface="2  Mitra" panose="00000400000000000000" pitchFamily="2" charset="-78"/>
              </a:rPr>
              <a:t>شروع</a:t>
            </a:r>
            <a:r>
              <a:rPr lang="fa-IR" sz="2800" b="1" dirty="0" smtClean="0">
                <a:cs typeface="2  Mitra" panose="00000400000000000000" pitchFamily="2" charset="-78"/>
              </a:rPr>
              <a:t> می شود.</a:t>
            </a:r>
          </a:p>
          <a:p>
            <a:pPr algn="r" rtl="1">
              <a:lnSpc>
                <a:spcPct val="150000"/>
              </a:lnSpc>
              <a:defRPr/>
            </a:pPr>
            <a:r>
              <a:rPr lang="ar-SA" sz="2800" b="1" dirty="0" smtClean="0">
                <a:cs typeface="2  Mitra" panose="00000400000000000000" pitchFamily="2" charset="-78"/>
              </a:rPr>
              <a:t>کلیه </a:t>
            </a:r>
            <a:r>
              <a:rPr lang="ar-SA" sz="2800" b="1" dirty="0">
                <a:cs typeface="2  Mitra" panose="00000400000000000000" pitchFamily="2" charset="-78"/>
              </a:rPr>
              <a:t>سطوح خارجی، داخلی و جونده، </a:t>
            </a:r>
            <a:r>
              <a:rPr lang="fa-IR" sz="2800" b="1" dirty="0" smtClean="0">
                <a:cs typeface="2  Mitra" panose="00000400000000000000" pitchFamily="2" charset="-78"/>
              </a:rPr>
              <a:t>کلیه دندان ها </a:t>
            </a:r>
            <a:r>
              <a:rPr lang="ar-SA" sz="2800" b="1" dirty="0" smtClean="0">
                <a:cs typeface="2  Mitra" panose="00000400000000000000" pitchFamily="2" charset="-78"/>
              </a:rPr>
              <a:t>مسواک </a:t>
            </a:r>
            <a:r>
              <a:rPr lang="ar-SA" sz="2800" b="1" dirty="0">
                <a:cs typeface="2  Mitra" panose="00000400000000000000" pitchFamily="2" charset="-78"/>
              </a:rPr>
              <a:t>زده </a:t>
            </a:r>
            <a:r>
              <a:rPr lang="fa-IR" sz="2800" b="1" dirty="0" smtClean="0">
                <a:cs typeface="2  Mitra" panose="00000400000000000000" pitchFamily="2" charset="-78"/>
              </a:rPr>
              <a:t>می </a:t>
            </a:r>
            <a:r>
              <a:rPr lang="ar-SA" sz="2800" b="1" dirty="0" smtClean="0">
                <a:cs typeface="2  Mitra" panose="00000400000000000000" pitchFamily="2" charset="-78"/>
              </a:rPr>
              <a:t>ش</a:t>
            </a:r>
            <a:r>
              <a:rPr lang="fa-IR" sz="2800" b="1" dirty="0" smtClean="0">
                <a:cs typeface="2  Mitra" panose="00000400000000000000" pitchFamily="2" charset="-78"/>
              </a:rPr>
              <a:t>ود.</a:t>
            </a:r>
            <a:r>
              <a:rPr lang="ar-SA" sz="2800" b="1" dirty="0" smtClean="0">
                <a:cs typeface="2  Mitra" panose="00000400000000000000" pitchFamily="2" charset="-78"/>
              </a:rPr>
              <a:t> </a:t>
            </a:r>
            <a:endParaRPr lang="fa-IR" sz="2800" b="1" dirty="0" smtClean="0">
              <a:cs typeface="2  Mitra" panose="00000400000000000000" pitchFamily="2" charset="-78"/>
            </a:endParaRPr>
          </a:p>
          <a:p>
            <a:pPr algn="r" rtl="1">
              <a:lnSpc>
                <a:spcPct val="150000"/>
              </a:lnSpc>
              <a:defRPr/>
            </a:pPr>
            <a:r>
              <a:rPr lang="ar-SA" sz="2800" b="1" dirty="0" smtClean="0">
                <a:cs typeface="2  Mitra" panose="00000400000000000000" pitchFamily="2" charset="-78"/>
              </a:rPr>
              <a:t>هر </a:t>
            </a:r>
            <a:r>
              <a:rPr lang="ar-SA" sz="2800" b="1" dirty="0">
                <a:cs typeface="2  Mitra" panose="00000400000000000000" pitchFamily="2" charset="-78"/>
              </a:rPr>
              <a:t>بار 2 تا 3 دندان </a:t>
            </a:r>
            <a:r>
              <a:rPr lang="fa-IR" sz="2800" b="1" dirty="0" smtClean="0">
                <a:cs typeface="2  Mitra" panose="00000400000000000000" pitchFamily="2" charset="-78"/>
              </a:rPr>
              <a:t>در هر مرحله </a:t>
            </a:r>
            <a:r>
              <a:rPr lang="ar-SA" sz="2800" b="1" dirty="0" smtClean="0">
                <a:cs typeface="2  Mitra" panose="00000400000000000000" pitchFamily="2" charset="-78"/>
              </a:rPr>
              <a:t>تمیز شود</a:t>
            </a:r>
            <a:r>
              <a:rPr lang="fa-IR" sz="2800" b="1" dirty="0" smtClean="0">
                <a:cs typeface="2  Mitra" panose="00000400000000000000" pitchFamily="2" charset="-78"/>
              </a:rPr>
              <a:t>.</a:t>
            </a:r>
            <a:r>
              <a:rPr lang="ar-SA" sz="2800" b="1" dirty="0" smtClean="0">
                <a:cs typeface="2  Mitra" panose="00000400000000000000" pitchFamily="2" charset="-78"/>
              </a:rPr>
              <a:t> </a:t>
            </a:r>
            <a:endParaRPr lang="ar-SA" sz="2800" b="1" dirty="0">
              <a:cs typeface="2  Mitra" panose="00000400000000000000" pitchFamily="2" charset="-78"/>
            </a:endParaRPr>
          </a:p>
        </p:txBody>
      </p:sp>
      <p:pic>
        <p:nvPicPr>
          <p:cNvPr id="84998" name="Picture 6" descr="Copy (2) of DSC033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00" y="5181599"/>
            <a:ext cx="2870200" cy="1553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3"/>
          <p:cNvSpPr txBox="1">
            <a:spLocks/>
          </p:cNvSpPr>
          <p:nvPr/>
        </p:nvSpPr>
        <p:spPr>
          <a:xfrm>
            <a:off x="482600" y="457731"/>
            <a:ext cx="7560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200" dirty="0">
                <a:solidFill>
                  <a:srgbClr val="FF0000"/>
                </a:solidFill>
                <a:latin typeface="PMingLiU" pitchFamily="18" charset="-120"/>
                <a:cs typeface="2  Titr" panose="00000700000000000000" pitchFamily="2" charset="-78"/>
              </a:rPr>
              <a:t>روش درست مسواک </a:t>
            </a:r>
            <a:r>
              <a:rPr lang="fa-IR" altLang="en-US" sz="3200" dirty="0" smtClean="0">
                <a:solidFill>
                  <a:srgbClr val="FF0000"/>
                </a:solidFill>
                <a:latin typeface="PMingLiU" pitchFamily="18" charset="-120"/>
                <a:cs typeface="2  Titr" panose="00000700000000000000" pitchFamily="2" charset="-78"/>
              </a:rPr>
              <a:t>زدن برای کودکان 6 تا 12 سال</a:t>
            </a:r>
            <a:endParaRPr lang="fa-IR" sz="32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108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619300" y="695500"/>
            <a:ext cx="7839075" cy="3275012"/>
          </a:xfrm>
        </p:spPr>
        <p:txBody>
          <a:bodyPr>
            <a:noAutofit/>
          </a:bodyPr>
          <a:lstStyle/>
          <a:p>
            <a:pPr marL="0" indent="0" algn="just" rtl="1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fa-IR" altLang="en-US" sz="2600" b="1" dirty="0" smtClean="0">
                <a:cs typeface="2  Mitra" panose="00000400000000000000" pitchFamily="2" charset="-78"/>
              </a:rPr>
              <a:t>موهاي </a:t>
            </a:r>
            <a:r>
              <a:rPr lang="fa-IR" altLang="en-US" sz="2600" b="1" dirty="0">
                <a:cs typeface="2  Mitra" panose="00000400000000000000" pitchFamily="2" charset="-78"/>
              </a:rPr>
              <a:t>مسواك با زاويه 45 درجه نسبت به محور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طولي دندان  </a:t>
            </a:r>
            <a:r>
              <a:rPr lang="fa-IR" altLang="en-US" sz="2600" b="1" dirty="0">
                <a:cs typeface="2  Mitra" panose="00000400000000000000" pitchFamily="2" charset="-78"/>
              </a:rPr>
              <a:t>در محل اتصال لثه و دندان قرار </a:t>
            </a:r>
            <a:r>
              <a:rPr lang="fa-IR" altLang="en-US" sz="2600" b="1" dirty="0" smtClean="0">
                <a:cs typeface="2  Mitra" panose="00000400000000000000" pitchFamily="2" charset="-78"/>
              </a:rPr>
              <a:t>گيرد.</a:t>
            </a:r>
            <a:endParaRPr lang="fa-IR" altLang="en-US" sz="2600" b="1" dirty="0"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fa-IR" altLang="en-US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ابتدا با </a:t>
            </a:r>
            <a:r>
              <a:rPr lang="fa-IR" altLang="en-US" sz="26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حرکت لرزشی </a:t>
            </a:r>
            <a:r>
              <a:rPr lang="fa-IR" altLang="en-US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(حرکات سریع و کوتاه به سمت عقب و جلو بدون جابجایی مسواک)</a:t>
            </a:r>
          </a:p>
          <a:p>
            <a:pPr marL="0" indent="0" algn="just" rtl="1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fa-IR" altLang="en-US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با حرکت مچ دست، موهای  مسواک روی سطح دندان از </a:t>
            </a:r>
            <a:r>
              <a:rPr lang="fa-IR" altLang="en-US" sz="26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سمت لثه به طرف سطوح جونده </a:t>
            </a:r>
            <a:r>
              <a:rPr lang="fa-IR" altLang="en-US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چرخانده شود (15 تا 20 بار برای هر دندان انجام گیرد.)</a:t>
            </a:r>
          </a:p>
        </p:txBody>
      </p:sp>
      <p:pic>
        <p:nvPicPr>
          <p:cNvPr id="8" name="Picture 4" descr="17005 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493679" y="4737623"/>
            <a:ext cx="2736850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17005 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445679" y="4737623"/>
            <a:ext cx="2736850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598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28133" y="548746"/>
            <a:ext cx="7620000" cy="1946803"/>
          </a:xfrm>
        </p:spPr>
        <p:txBody>
          <a:bodyPr anchor="t"/>
          <a:lstStyle/>
          <a:p>
            <a:pPr algn="just" rtl="1" eaLnBrk="1" hangingPunct="1">
              <a:lnSpc>
                <a:spcPct val="150000"/>
              </a:lnSpc>
              <a:defRPr/>
            </a:pP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براي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سطوح داخلي </a:t>
            </a:r>
            <a:r>
              <a:rPr lang="ar-SA" sz="2600" b="1" dirty="0">
                <a:solidFill>
                  <a:srgbClr val="CC00FF"/>
                </a:solidFill>
                <a:latin typeface="+mn-lt"/>
                <a:ea typeface="+mn-ea"/>
                <a:cs typeface="2  Mitra" panose="00000400000000000000" pitchFamily="2" charset="-78"/>
              </a:rPr>
              <a:t>دندانهاي </a:t>
            </a:r>
            <a:r>
              <a:rPr lang="ar-SA" sz="2600" b="1" dirty="0" smtClean="0">
                <a:solidFill>
                  <a:srgbClr val="CC00FF"/>
                </a:solidFill>
                <a:latin typeface="+mn-lt"/>
                <a:ea typeface="+mn-ea"/>
                <a:cs typeface="2  Mitra" panose="00000400000000000000" pitchFamily="2" charset="-78"/>
              </a:rPr>
              <a:t>جلو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،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مسواك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را </a:t>
            </a:r>
            <a:r>
              <a:rPr lang="ar-SA" sz="2600" b="1" dirty="0" smtClean="0">
                <a:solidFill>
                  <a:srgbClr val="0070C0"/>
                </a:solidFill>
                <a:latin typeface="+mn-lt"/>
                <a:ea typeface="+mn-ea"/>
                <a:cs typeface="2  Mitra" panose="00000400000000000000" pitchFamily="2" charset="-78"/>
              </a:rPr>
              <a:t>ب</a:t>
            </a:r>
            <a:r>
              <a:rPr lang="fa-IR" sz="2600" b="1" dirty="0" smtClean="0">
                <a:solidFill>
                  <a:srgbClr val="0070C0"/>
                </a:solidFill>
                <a:latin typeface="+mn-lt"/>
                <a:ea typeface="+mn-ea"/>
                <a:cs typeface="2  Mitra" panose="00000400000000000000" pitchFamily="2" charset="-78"/>
              </a:rPr>
              <a:t>صورت </a:t>
            </a:r>
            <a:r>
              <a:rPr lang="ar-SA" sz="2600" b="1" dirty="0" smtClean="0">
                <a:solidFill>
                  <a:srgbClr val="0070C0"/>
                </a:solidFill>
                <a:latin typeface="+mn-lt"/>
                <a:ea typeface="+mn-ea"/>
                <a:cs typeface="2  Mitra" panose="00000400000000000000" pitchFamily="2" charset="-78"/>
              </a:rPr>
              <a:t>عمود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،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 بر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روي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سطح داخلي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دندان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ها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قرار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د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اد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و با </a:t>
            </a:r>
            <a:r>
              <a:rPr lang="ar-SA" sz="2600" b="1" dirty="0">
                <a:solidFill>
                  <a:srgbClr val="00B050"/>
                </a:solidFill>
                <a:latin typeface="+mn-lt"/>
                <a:ea typeface="+mn-ea"/>
                <a:cs typeface="2  Mitra" panose="00000400000000000000" pitchFamily="2" charset="-78"/>
              </a:rPr>
              <a:t>حركت بالا و پايين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اين سطوح را تميز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ك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ر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د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.</a:t>
            </a:r>
          </a:p>
        </p:txBody>
      </p:sp>
      <p:pic>
        <p:nvPicPr>
          <p:cNvPr id="9" name="Picture 6" descr="17005 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828800" y="5138210"/>
            <a:ext cx="3478212" cy="15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838199" y="2748492"/>
            <a:ext cx="7509933" cy="21367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rtl="1">
              <a:lnSpc>
                <a:spcPct val="150000"/>
              </a:lnSpc>
              <a:defRPr/>
            </a:pP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براي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مسواك 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کر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دن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سطح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جونده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،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موهاي مسواك را در تماس با </a:t>
            </a:r>
            <a:r>
              <a:rPr lang="ar-SA" sz="2600" b="1" dirty="0">
                <a:solidFill>
                  <a:srgbClr val="00B050"/>
                </a:solidFill>
                <a:latin typeface="+mn-lt"/>
                <a:ea typeface="+mn-ea"/>
                <a:cs typeface="2  Mitra" panose="00000400000000000000" pitchFamily="2" charset="-78"/>
              </a:rPr>
              <a:t>سطوح جونده</a:t>
            </a:r>
            <a:r>
              <a:rPr lang="ar-SA" sz="2600" b="1" dirty="0">
                <a:latin typeface="+mn-lt"/>
                <a:ea typeface="+mn-ea"/>
                <a:cs typeface="2  Mitra" panose="00000400000000000000" pitchFamily="2" charset="-78"/>
              </a:rPr>
              <a:t> قرار داده و كمي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فشار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دهيد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 تا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موهای مسواک به خوبی </a:t>
            </a:r>
            <a:r>
              <a:rPr lang="fa-IR" sz="2600" b="1" dirty="0" smtClean="0">
                <a:solidFill>
                  <a:srgbClr val="CC00FF"/>
                </a:solidFill>
                <a:latin typeface="+mn-lt"/>
                <a:ea typeface="+mn-ea"/>
                <a:cs typeface="2  Mitra" panose="00000400000000000000" pitchFamily="2" charset="-78"/>
              </a:rPr>
              <a:t>داخل شیارهای سطح جونده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 وارد شود. 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سپس 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چند بار مسواک را به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ar-SA" sz="2600" b="1" dirty="0" smtClean="0">
                <a:solidFill>
                  <a:srgbClr val="0070C0"/>
                </a:solidFill>
                <a:latin typeface="+mn-lt"/>
                <a:ea typeface="+mn-ea"/>
                <a:cs typeface="2  Mitra" panose="00000400000000000000" pitchFamily="2" charset="-78"/>
              </a:rPr>
              <a:t>جلو </a:t>
            </a:r>
            <a:r>
              <a:rPr lang="fa-IR" sz="2600" b="1" dirty="0" smtClean="0">
                <a:solidFill>
                  <a:srgbClr val="0070C0"/>
                </a:solidFill>
                <a:latin typeface="+mn-lt"/>
                <a:ea typeface="+mn-ea"/>
                <a:cs typeface="2  Mitra" panose="00000400000000000000" pitchFamily="2" charset="-78"/>
              </a:rPr>
              <a:t>و </a:t>
            </a:r>
            <a:r>
              <a:rPr lang="ar-SA" sz="2600" b="1" dirty="0" smtClean="0">
                <a:solidFill>
                  <a:srgbClr val="0070C0"/>
                </a:solidFill>
                <a:latin typeface="+mn-lt"/>
                <a:ea typeface="+mn-ea"/>
                <a:cs typeface="2  Mitra" panose="00000400000000000000" pitchFamily="2" charset="-78"/>
              </a:rPr>
              <a:t>عقب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بکشید تا به خوبی ت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ميز كنيد</a:t>
            </a:r>
            <a:r>
              <a:rPr lang="fa-IR" sz="2600" b="1" dirty="0" smtClean="0">
                <a:latin typeface="+mn-lt"/>
                <a:ea typeface="+mn-ea"/>
                <a:cs typeface="2  Mitra" panose="00000400000000000000" pitchFamily="2" charset="-78"/>
              </a:rPr>
              <a:t>.</a:t>
            </a:r>
            <a:r>
              <a:rPr lang="ar-SA" sz="2600" b="1" dirty="0" smtClean="0">
                <a:latin typeface="+mn-lt"/>
                <a:ea typeface="+mn-ea"/>
                <a:cs typeface="2  Mitra" panose="00000400000000000000" pitchFamily="2" charset="-78"/>
              </a:rPr>
              <a:t> </a:t>
            </a:r>
            <a:endParaRPr lang="ar-SA" sz="2600" b="1" dirty="0">
              <a:latin typeface="+mn-lt"/>
              <a:ea typeface="+mn-ea"/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7371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8229600" cy="4535487"/>
          </a:xfrm>
        </p:spPr>
        <p:txBody>
          <a:bodyPr anchor="t">
            <a:normAutofit/>
          </a:bodyPr>
          <a:lstStyle/>
          <a:p>
            <a:pPr algn="just" rtl="1" eaLnBrk="1" hangingPunct="1">
              <a:lnSpc>
                <a:spcPct val="150000"/>
              </a:lnSpc>
              <a:defRPr/>
            </a:pPr>
            <a:r>
              <a:rPr lang="ar-SA" sz="3200" b="1" dirty="0" smtClean="0">
                <a:cs typeface="2  Mitra" panose="00000400000000000000" pitchFamily="2" charset="-78"/>
              </a:rPr>
              <a:t>چون خرده هاي مواد غذايي و ميكروبها روي سطح زبان جمع مي</a:t>
            </a:r>
            <a:r>
              <a:rPr lang="fa-IR" sz="3200" b="1" dirty="0" smtClean="0">
                <a:cs typeface="2  Mitra" panose="00000400000000000000" pitchFamily="2" charset="-78"/>
              </a:rPr>
              <a:t> </a:t>
            </a:r>
            <a:r>
              <a:rPr lang="ar-SA" sz="3200" b="1" dirty="0" smtClean="0">
                <a:cs typeface="2  Mitra" panose="00000400000000000000" pitchFamily="2" charset="-78"/>
              </a:rPr>
              <a:t>شوند</a:t>
            </a:r>
            <a:r>
              <a:rPr lang="fa-IR" sz="3200" b="1" dirty="0">
                <a:cs typeface="2  Mitra" panose="00000400000000000000" pitchFamily="2" charset="-78"/>
              </a:rPr>
              <a:t>،</a:t>
            </a:r>
            <a:r>
              <a:rPr lang="ar-SA" sz="3200" b="1" dirty="0" smtClean="0">
                <a:cs typeface="2  Mitra" panose="00000400000000000000" pitchFamily="2" charset="-78"/>
              </a:rPr>
              <a:t> </a:t>
            </a:r>
            <a:r>
              <a:rPr lang="fa-IR" sz="32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روی زبان </a:t>
            </a:r>
            <a:r>
              <a:rPr lang="fa-IR" sz="3200" b="1" dirty="0" smtClean="0">
                <a:cs typeface="2  Mitra" panose="00000400000000000000" pitchFamily="2" charset="-78"/>
              </a:rPr>
              <a:t>را هم با </a:t>
            </a:r>
            <a:r>
              <a:rPr lang="ar-SA" sz="3200" b="1" dirty="0" smtClean="0">
                <a:cs typeface="2  Mitra" panose="00000400000000000000" pitchFamily="2" charset="-78"/>
              </a:rPr>
              <a:t>مسواك </a:t>
            </a:r>
            <a:r>
              <a:rPr lang="fa-IR" sz="3200" b="1" dirty="0" smtClean="0">
                <a:cs typeface="2  Mitra" panose="00000400000000000000" pitchFamily="2" charset="-78"/>
              </a:rPr>
              <a:t>تمیزکنید. </a:t>
            </a:r>
            <a:br>
              <a:rPr lang="fa-IR" sz="3200" b="1" dirty="0" smtClean="0">
                <a:cs typeface="2  Mitra" panose="00000400000000000000" pitchFamily="2" charset="-78"/>
              </a:rPr>
            </a:br>
            <a:r>
              <a:rPr lang="ar-SA" sz="3200" b="1" dirty="0" smtClean="0">
                <a:cs typeface="2  Mitra" panose="00000400000000000000" pitchFamily="2" charset="-78"/>
              </a:rPr>
              <a:t>براي اينكار مسواك</a:t>
            </a:r>
            <a:r>
              <a:rPr lang="fa-IR" sz="3200" b="1" dirty="0" smtClean="0">
                <a:cs typeface="2  Mitra" panose="00000400000000000000" pitchFamily="2" charset="-78"/>
              </a:rPr>
              <a:t> را</a:t>
            </a:r>
            <a:r>
              <a:rPr lang="ar-SA" sz="3200" b="1" dirty="0" smtClean="0">
                <a:cs typeface="2  Mitra" panose="00000400000000000000" pitchFamily="2" charset="-78"/>
              </a:rPr>
              <a:t> در </a:t>
            </a:r>
            <a:r>
              <a:rPr lang="ar-SA" sz="32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عقب زبان </a:t>
            </a:r>
            <a:r>
              <a:rPr lang="ar-SA" sz="3200" b="1" dirty="0" smtClean="0">
                <a:cs typeface="2  Mitra" panose="00000400000000000000" pitchFamily="2" charset="-78"/>
              </a:rPr>
              <a:t>قرارداده و بطرف جلو</a:t>
            </a:r>
            <a:r>
              <a:rPr lang="fa-IR" sz="3200" b="1" dirty="0" smtClean="0">
                <a:cs typeface="2  Mitra" panose="00000400000000000000" pitchFamily="2" charset="-78"/>
              </a:rPr>
              <a:t/>
            </a:r>
            <a:br>
              <a:rPr lang="fa-IR" sz="3200" b="1" dirty="0" smtClean="0">
                <a:cs typeface="2  Mitra" panose="00000400000000000000" pitchFamily="2" charset="-78"/>
              </a:rPr>
            </a:br>
            <a:r>
              <a:rPr lang="ar-SA" sz="3200" b="1" dirty="0" smtClean="0">
                <a:cs typeface="2  Mitra" panose="00000400000000000000" pitchFamily="2" charset="-78"/>
              </a:rPr>
              <a:t> بكشيد</a:t>
            </a:r>
            <a:r>
              <a:rPr lang="fa-IR" sz="3200" b="1" dirty="0" smtClean="0">
                <a:cs typeface="2  Mitra" panose="00000400000000000000" pitchFamily="2" charset="-78"/>
              </a:rPr>
              <a:t>.</a:t>
            </a:r>
            <a:br>
              <a:rPr lang="fa-IR" sz="3200" b="1" dirty="0" smtClean="0">
                <a:cs typeface="2  Mitra" panose="00000400000000000000" pitchFamily="2" charset="-78"/>
              </a:rPr>
            </a:br>
            <a:r>
              <a:rPr lang="fa-IR" sz="3200" b="1" dirty="0" smtClean="0">
                <a:cs typeface="2  Mitra" panose="00000400000000000000" pitchFamily="2" charset="-78"/>
              </a:rPr>
              <a:t>تمیز کردن زبان نقش مهمی در از </a:t>
            </a:r>
            <a:r>
              <a:rPr lang="fa-IR" sz="32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بین رفتن بوی بد دهان </a:t>
            </a:r>
            <a:r>
              <a:rPr lang="fa-IR" sz="3200" b="1" dirty="0" smtClean="0">
                <a:cs typeface="2  Mitra" panose="00000400000000000000" pitchFamily="2" charset="-78"/>
              </a:rPr>
              <a:t>دارد.</a:t>
            </a:r>
            <a:endParaRPr lang="ar-SA" sz="3200" b="1" dirty="0" smtClean="0">
              <a:cs typeface="2  Mitra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400" y="5029200"/>
            <a:ext cx="2853267" cy="158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1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81200" y="838200"/>
            <a:ext cx="6553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800" b="1" dirty="0">
                <a:latin typeface="DastNevis"/>
                <a:cs typeface="2  Mitra" panose="00000400000000000000" pitchFamily="2" charset="-78"/>
              </a:rPr>
              <a:t>پس از </a:t>
            </a:r>
            <a:r>
              <a:rPr lang="fa-IR" sz="4800" b="1" dirty="0">
                <a:solidFill>
                  <a:schemeClr val="accent6">
                    <a:lumMod val="75000"/>
                  </a:schemeClr>
                </a:solidFill>
                <a:latin typeface="DastNevis"/>
                <a:cs typeface="2  Mitra" panose="00000400000000000000" pitchFamily="2" charset="-78"/>
              </a:rPr>
              <a:t>مسواک کردن </a:t>
            </a:r>
            <a:endParaRPr lang="fa-IR" sz="4800" b="1" dirty="0" smtClean="0">
              <a:solidFill>
                <a:schemeClr val="accent6">
                  <a:lumMod val="75000"/>
                </a:schemeClr>
              </a:solidFill>
              <a:latin typeface="DastNevis"/>
              <a:cs typeface="2  Mitra" panose="000004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4800" b="1" dirty="0" smtClean="0">
                <a:latin typeface="DastNevis"/>
                <a:cs typeface="2  Mitra" panose="00000400000000000000" pitchFamily="2" charset="-78"/>
              </a:rPr>
              <a:t> </a:t>
            </a:r>
            <a:r>
              <a:rPr lang="fa-IR" sz="4800" b="1" dirty="0">
                <a:solidFill>
                  <a:srgbClr val="00B0F0"/>
                </a:solidFill>
                <a:latin typeface="DastNevis"/>
                <a:cs typeface="2  Mitra" panose="00000400000000000000" pitchFamily="2" charset="-78"/>
              </a:rPr>
              <a:t>دندانها و زبان </a:t>
            </a:r>
            <a:r>
              <a:rPr lang="fa-IR" sz="4800" b="1" dirty="0" smtClean="0">
                <a:latin typeface="DastNevis"/>
                <a:cs typeface="2  Mitra" panose="00000400000000000000" pitchFamily="2" charset="-78"/>
              </a:rPr>
              <a:t>،</a:t>
            </a:r>
          </a:p>
          <a:p>
            <a:pPr algn="ctr" rtl="1">
              <a:lnSpc>
                <a:spcPct val="150000"/>
              </a:lnSpc>
            </a:pPr>
            <a:r>
              <a:rPr lang="fa-IR" sz="4800" b="1" dirty="0" smtClean="0">
                <a:latin typeface="DastNevis"/>
                <a:cs typeface="2  Mitra" panose="00000400000000000000" pitchFamily="2" charset="-78"/>
              </a:rPr>
              <a:t>باید</a:t>
            </a:r>
            <a:r>
              <a:rPr lang="fa-IR" sz="4800" b="1" dirty="0" smtClean="0">
                <a:solidFill>
                  <a:srgbClr val="00B050"/>
                </a:solidFill>
                <a:latin typeface="DastNevis"/>
                <a:cs typeface="2  Mitra" panose="00000400000000000000" pitchFamily="2" charset="-78"/>
              </a:rPr>
              <a:t> </a:t>
            </a:r>
            <a:r>
              <a:rPr lang="fa-IR" sz="4800" b="1" dirty="0">
                <a:solidFill>
                  <a:srgbClr val="00B050"/>
                </a:solidFill>
                <a:latin typeface="DastNevis"/>
                <a:cs typeface="2  Mitra" panose="00000400000000000000" pitchFamily="2" charset="-78"/>
              </a:rPr>
              <a:t>دهان </a:t>
            </a:r>
            <a:r>
              <a:rPr lang="fa-IR" sz="4800" b="1" dirty="0">
                <a:latin typeface="DastNevis"/>
                <a:cs typeface="2  Mitra" panose="00000400000000000000" pitchFamily="2" charset="-78"/>
              </a:rPr>
              <a:t>چندین </a:t>
            </a:r>
            <a:r>
              <a:rPr lang="fa-IR" sz="4800" b="1" dirty="0" smtClean="0">
                <a:latin typeface="DastNevis"/>
                <a:cs typeface="2  Mitra" panose="00000400000000000000" pitchFamily="2" charset="-78"/>
              </a:rPr>
              <a:t>بار</a:t>
            </a:r>
          </a:p>
          <a:p>
            <a:pPr algn="ctr" rtl="1">
              <a:lnSpc>
                <a:spcPct val="150000"/>
              </a:lnSpc>
            </a:pPr>
            <a:r>
              <a:rPr lang="fa-IR" sz="4800" b="1" dirty="0" smtClean="0">
                <a:latin typeface="DastNevis"/>
                <a:cs typeface="2  Mitra" panose="00000400000000000000" pitchFamily="2" charset="-78"/>
              </a:rPr>
              <a:t> </a:t>
            </a:r>
            <a:r>
              <a:rPr lang="fa-IR" sz="4800" b="1" dirty="0">
                <a:latin typeface="DastNevis"/>
                <a:cs typeface="2  Mitra" panose="00000400000000000000" pitchFamily="2" charset="-78"/>
              </a:rPr>
              <a:t>با </a:t>
            </a:r>
            <a:r>
              <a:rPr lang="fa-IR" sz="4800" b="1" dirty="0">
                <a:solidFill>
                  <a:srgbClr val="C00000"/>
                </a:solidFill>
                <a:latin typeface="DastNevis"/>
                <a:cs typeface="2  Mitra" panose="00000400000000000000" pitchFamily="2" charset="-78"/>
              </a:rPr>
              <a:t>آب </a:t>
            </a:r>
            <a:r>
              <a:rPr lang="fa-IR" sz="4800" b="1" dirty="0" smtClean="0">
                <a:solidFill>
                  <a:srgbClr val="C00000"/>
                </a:solidFill>
                <a:latin typeface="DastNevis"/>
                <a:cs typeface="2  Mitra" panose="00000400000000000000" pitchFamily="2" charset="-78"/>
              </a:rPr>
              <a:t>شسته </a:t>
            </a:r>
            <a:r>
              <a:rPr lang="fa-IR" sz="4800" b="1" dirty="0" smtClean="0">
                <a:latin typeface="DastNevis"/>
                <a:cs typeface="2  Mitra" panose="00000400000000000000" pitchFamily="2" charset="-78"/>
              </a:rPr>
              <a:t>شود</a:t>
            </a:r>
            <a:r>
              <a:rPr lang="en-US" sz="4800" b="1" dirty="0" smtClean="0">
                <a:latin typeface="DastNevis"/>
                <a:cs typeface="2  Mitra" panose="00000400000000000000" pitchFamily="2" charset="-78"/>
              </a:rPr>
              <a:t>.</a:t>
            </a:r>
            <a:endParaRPr lang="en-US" sz="4800" b="1" dirty="0">
              <a:cs typeface="2 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000" y="1143000"/>
            <a:ext cx="2576512" cy="452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8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762001" y="838200"/>
            <a:ext cx="7620000" cy="5562600"/>
          </a:xfrm>
        </p:spPr>
        <p:txBody>
          <a:bodyPr>
            <a:noAutofit/>
          </a:bodyPr>
          <a:lstStyle/>
          <a:p>
            <a:pPr marL="0" indent="0" algn="just" rtl="1" eaLnBrk="1" hangingPunct="1">
              <a:lnSpc>
                <a:spcPct val="150000"/>
              </a:lnSpc>
              <a:buClr>
                <a:srgbClr val="FF00FF"/>
              </a:buClr>
              <a:buSzPct val="150000"/>
              <a:buNone/>
              <a:defRPr/>
            </a:pP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شستشوي مسواك بسيار مهم است كه بايستي با دقت تمام انجام شود.</a:t>
            </a:r>
            <a:endParaRPr lang="fa-IR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50000"/>
              </a:lnSpc>
              <a:buClr>
                <a:srgbClr val="FF00FF"/>
              </a:buClr>
              <a:buSzPct val="150000"/>
              <a:buNone/>
              <a:defRPr/>
            </a:pPr>
            <a:endParaRPr lang="fa-IR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50000"/>
              </a:lnSpc>
              <a:buClr>
                <a:srgbClr val="FF00FF"/>
              </a:buClr>
              <a:buSzPct val="150000"/>
              <a:buNone/>
              <a:defRPr/>
            </a:pPr>
            <a:endParaRPr lang="ar-SA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50000"/>
              </a:lnSpc>
              <a:buClr>
                <a:srgbClr val="FF00FF"/>
              </a:buClr>
              <a:buSzPct val="150000"/>
              <a:buNone/>
              <a:defRPr/>
            </a:pP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هيچگاه مسواك</a:t>
            </a:r>
            <a:r>
              <a:rPr lang="ar-SA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خيس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را در </a:t>
            </a:r>
            <a:r>
              <a:rPr lang="ar-SA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جعبه در بسته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نگذاريد چون </a:t>
            </a: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رطوبت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هواي داخل جعبه </a:t>
            </a: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زیاد شده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و </a:t>
            </a:r>
            <a:r>
              <a:rPr lang="ar-SA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رشد ميكروبها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را تسريع مي</a:t>
            </a: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كند.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438399" y="1669475"/>
            <a:ext cx="30480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4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85981"/>
            <a:ext cx="7994650" cy="2652619"/>
          </a:xfrm>
        </p:spPr>
        <p:txBody>
          <a:bodyPr>
            <a:normAutofit lnSpcReduction="10000"/>
          </a:bodyPr>
          <a:lstStyle/>
          <a:p>
            <a:pPr marL="0" indent="0" algn="just" rtl="1" eaLnBrk="1" hangingPunct="1"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والدین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پشت سر کودک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قرار گیرند. (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هر دو در یک جهت نگاه می کنند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).</a:t>
            </a:r>
          </a:p>
          <a:p>
            <a:pPr marL="0" indent="0" algn="just" rtl="1" eaLnBrk="1" hangingPunct="1"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کودک سرخود را عقب برده و 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به بازوی چپ پدر یا مادر تکیه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 می کند.</a:t>
            </a:r>
          </a:p>
          <a:p>
            <a:pPr marL="0" indent="0" algn="just" rtl="1" eaLnBrk="1" hangingPunct="1">
              <a:buNone/>
            </a:pP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گونه کودک با همان دست کنار زده شده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و از دست دیگر برای مسواک زدن دندان ها استفاده می شود.</a:t>
            </a:r>
          </a:p>
          <a:p>
            <a:pPr marL="0" indent="0" algn="just" rtl="1" eaLnBrk="1" hangingPunct="1">
              <a:buNone/>
            </a:pPr>
            <a:endParaRPr lang="fa-IR" altLang="en-US" sz="2800" b="1" dirty="0" smtClean="0">
              <a:cs typeface="2  Mitra" panose="00000400000000000000" pitchFamily="2" charset="-78"/>
            </a:endParaRPr>
          </a:p>
          <a:p>
            <a:pPr algn="just" rtl="1" eaLnBrk="1" hangingPunct="1"/>
            <a:endParaRPr lang="en-US" altLang="en-US" sz="2800" b="1" dirty="0" smtClean="0"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321730" y="364067"/>
            <a:ext cx="766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100" dirty="0" smtClean="0">
                <a:solidFill>
                  <a:srgbClr val="FF0000"/>
                </a:solidFill>
                <a:cs typeface="2  Titr" pitchFamily="2" charset="-78"/>
              </a:rPr>
              <a:t>آموزش نحوه مسواک زدن برای کودکان پیش دبستانی</a:t>
            </a:r>
            <a:endParaRPr lang="fa-IR" sz="31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5825" y="4191000"/>
            <a:ext cx="4600575" cy="243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2475" y="4190999"/>
            <a:ext cx="3048000" cy="243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3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685800"/>
            <a:ext cx="8077200" cy="4572000"/>
          </a:xfrm>
        </p:spPr>
        <p:txBody>
          <a:bodyPr>
            <a:normAutofit fontScale="85000" lnSpcReduction="10000"/>
          </a:bodyPr>
          <a:lstStyle/>
          <a:p>
            <a:pPr algn="just" rtl="1" eaLnBrk="1" hangingPunct="1">
              <a:lnSpc>
                <a:spcPct val="200000"/>
              </a:lnSpc>
              <a:buClr>
                <a:srgbClr val="CC00FF"/>
              </a:buClr>
              <a:buFont typeface="Wingdings" panose="05000000000000000000" pitchFamily="2" charset="2"/>
              <a:buChar char="v"/>
            </a:pPr>
            <a:r>
              <a:rPr lang="fa-IR" altLang="en-US" sz="2800" b="1" dirty="0" smtClean="0">
                <a:cs typeface="2  Mitra" panose="00000400000000000000" pitchFamily="2" charset="-78"/>
              </a:rPr>
              <a:t>در این دوره سنی به شرط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قورت ندادن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خمیردندان می توان از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خمیر دندان حاوی فلوراید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استفاده نمود.</a:t>
            </a:r>
          </a:p>
          <a:p>
            <a:pPr algn="just" rtl="1" eaLnBrk="1" hangingPunct="1">
              <a:lnSpc>
                <a:spcPct val="200000"/>
              </a:lnSpc>
              <a:buClr>
                <a:srgbClr val="CC00FF"/>
              </a:buClr>
              <a:buFont typeface="Wingdings" panose="05000000000000000000" pitchFamily="2" charset="2"/>
              <a:buChar char="v"/>
            </a:pPr>
            <a:r>
              <a:rPr lang="fa-IR" altLang="en-US" sz="2800" b="1" dirty="0" smtClean="0">
                <a:cs typeface="2  Mitra" panose="00000400000000000000" pitchFamily="2" charset="-78"/>
              </a:rPr>
              <a:t>به هیچ وجه برای مسواک کردن دندان از خشونت استفاده نکنید.</a:t>
            </a:r>
          </a:p>
          <a:p>
            <a:pPr algn="just" rtl="1" eaLnBrk="1" hangingPunct="1">
              <a:lnSpc>
                <a:spcPct val="200000"/>
              </a:lnSpc>
              <a:buClr>
                <a:srgbClr val="CC00FF"/>
              </a:buClr>
              <a:buFont typeface="Wingdings" panose="05000000000000000000" pitchFamily="2" charset="2"/>
              <a:buChar char="v"/>
            </a:pPr>
            <a:r>
              <a:rPr lang="fa-IR" altLang="en-US" sz="2800" b="1" dirty="0" smtClean="0">
                <a:cs typeface="2  Mitra" panose="00000400000000000000" pitchFamily="2" charset="-78"/>
              </a:rPr>
              <a:t>با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آموزش و تشویق مداوم کودک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را راضی نمایید.</a:t>
            </a:r>
          </a:p>
          <a:p>
            <a:pPr algn="just" rtl="1" eaLnBrk="1" hangingPunct="1">
              <a:lnSpc>
                <a:spcPct val="200000"/>
              </a:lnSpc>
              <a:buClr>
                <a:srgbClr val="CC00FF"/>
              </a:buClr>
              <a:buFont typeface="Wingdings" panose="05000000000000000000" pitchFamily="2" charset="2"/>
              <a:buChar char="v"/>
            </a:pPr>
            <a:r>
              <a:rPr lang="fa-IR" altLang="en-US" sz="2800" b="1" dirty="0" smtClean="0">
                <a:cs typeface="2  Mitra" panose="00000400000000000000" pitchFamily="2" charset="-78"/>
              </a:rPr>
              <a:t>برای آموزش بهتر است والدین در حضور فرزندانشان دندان های خود را مسواک بزنند.</a:t>
            </a:r>
          </a:p>
          <a:p>
            <a:pPr algn="just" rtl="1" eaLnBrk="1" hangingPunct="1">
              <a:lnSpc>
                <a:spcPct val="200000"/>
              </a:lnSpc>
              <a:buClr>
                <a:srgbClr val="CC00FF"/>
              </a:buClr>
              <a:buFont typeface="Wingdings" panose="05000000000000000000" pitchFamily="2" charset="2"/>
              <a:buChar char="v"/>
            </a:pPr>
            <a:endParaRPr lang="fa-IR" altLang="en-US" sz="2800" b="1" dirty="0" smtClean="0"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200000"/>
              </a:lnSpc>
              <a:buClr>
                <a:srgbClr val="CC00FF"/>
              </a:buClr>
              <a:buFont typeface="Wingdings" panose="05000000000000000000" pitchFamily="2" charset="2"/>
              <a:buChar char="v"/>
            </a:pPr>
            <a:endParaRPr lang="en-US" altLang="en-US" sz="2800" b="1" dirty="0" smtClean="0">
              <a:cs typeface="2 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4724400"/>
            <a:ext cx="37338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5838" y="1371600"/>
            <a:ext cx="7924800" cy="4501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سطوح </a:t>
            </a:r>
            <a:r>
              <a:rPr lang="fa-IR" sz="3600" b="1" dirty="0">
                <a:solidFill>
                  <a:srgbClr val="00B050"/>
                </a:solidFill>
                <a:cs typeface="2  Mitra" panose="00000400000000000000" pitchFamily="2" charset="-78"/>
              </a:rPr>
              <a:t>بین دندانی </a:t>
            </a:r>
            <a:r>
              <a:rPr lang="fa-IR" sz="3600" b="1" dirty="0">
                <a:cs typeface="2  Mitra" panose="00000400000000000000" pitchFamily="2" charset="-78"/>
              </a:rPr>
              <a:t>به هیچ وجه با استفاده از </a:t>
            </a:r>
            <a:r>
              <a:rPr lang="fa-IR" sz="3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مسواک</a:t>
            </a:r>
            <a:r>
              <a:rPr lang="fa-IR" sz="3600" b="1" dirty="0">
                <a:cs typeface="2  Mitra" panose="00000400000000000000" pitchFamily="2" charset="-78"/>
              </a:rPr>
              <a:t> </a:t>
            </a:r>
            <a:r>
              <a:rPr lang="fa-IR" sz="3600" b="1" dirty="0" smtClean="0">
                <a:solidFill>
                  <a:srgbClr val="CC0099"/>
                </a:solidFill>
                <a:cs typeface="2  Mitra" panose="00000400000000000000" pitchFamily="2" charset="-78"/>
              </a:rPr>
              <a:t>تمیز نمی </a:t>
            </a:r>
            <a:r>
              <a:rPr lang="fa-IR" sz="3600" b="1" dirty="0">
                <a:solidFill>
                  <a:srgbClr val="CC0099"/>
                </a:solidFill>
                <a:cs typeface="2  Mitra" panose="00000400000000000000" pitchFamily="2" charset="-78"/>
              </a:rPr>
              <a:t>شوند </a:t>
            </a:r>
            <a:r>
              <a:rPr lang="fa-IR" sz="3600" b="1" dirty="0">
                <a:cs typeface="2  Mitra" panose="00000400000000000000" pitchFamily="2" charset="-78"/>
              </a:rPr>
              <a:t>و تنها با استفاده از </a:t>
            </a:r>
            <a:r>
              <a:rPr lang="fa-IR" sz="3600" b="1" dirty="0">
                <a:solidFill>
                  <a:srgbClr val="00B0F0"/>
                </a:solidFill>
                <a:cs typeface="2  Mitra" panose="00000400000000000000" pitchFamily="2" charset="-78"/>
              </a:rPr>
              <a:t>نخ دندان </a:t>
            </a:r>
            <a:r>
              <a:rPr lang="fa-IR" sz="3600" b="1" dirty="0" smtClean="0">
                <a:cs typeface="2  Mitra" panose="00000400000000000000" pitchFamily="2" charset="-78"/>
              </a:rPr>
              <a:t>می توان </a:t>
            </a:r>
            <a:r>
              <a:rPr lang="fa-IR" sz="3600" b="1" dirty="0">
                <a:cs typeface="2  Mitra" panose="00000400000000000000" pitchFamily="2" charset="-78"/>
              </a:rPr>
              <a:t>این سطوح را تمیز کرد. </a:t>
            </a:r>
            <a:endParaRPr lang="fa-IR" sz="3600" b="1" dirty="0" smtClean="0"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1100" b="1" dirty="0">
              <a:latin typeface="DastNevis"/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3600" b="1" dirty="0" smtClean="0">
                <a:solidFill>
                  <a:srgbClr val="FF0000"/>
                </a:solidFill>
                <a:latin typeface="DastNevis"/>
                <a:cs typeface="2  Mitra" panose="00000400000000000000" pitchFamily="2" charset="-78"/>
              </a:rPr>
              <a:t>هدف اصلی </a:t>
            </a:r>
            <a:r>
              <a:rPr lang="fa-IR" sz="3600" b="1" dirty="0" smtClean="0">
                <a:latin typeface="DastNevis"/>
                <a:cs typeface="2  Mitra" panose="00000400000000000000" pitchFamily="2" charset="-78"/>
              </a:rPr>
              <a:t>تمیز کردن نواحی بین دندانی، </a:t>
            </a:r>
            <a:r>
              <a:rPr lang="fa-IR" sz="3600" b="1" dirty="0" smtClean="0">
                <a:solidFill>
                  <a:srgbClr val="0070C0"/>
                </a:solidFill>
                <a:latin typeface="DastNevis"/>
                <a:cs typeface="2  Mitra" panose="00000400000000000000" pitchFamily="2" charset="-78"/>
              </a:rPr>
              <a:t>برداشتن پلاک میکروبی</a:t>
            </a:r>
            <a:r>
              <a:rPr lang="fa-IR" sz="3600" b="1" dirty="0" smtClean="0">
                <a:latin typeface="DastNevis"/>
                <a:cs typeface="2  Mitra" panose="00000400000000000000" pitchFamily="2" charset="-78"/>
              </a:rPr>
              <a:t> است.</a:t>
            </a:r>
            <a:endParaRPr lang="fa-IR" sz="3600" b="1" dirty="0">
              <a:latin typeface="DastNevis"/>
              <a:cs typeface="2  Mitra" panose="00000400000000000000" pitchFamily="2" charset="-78"/>
            </a:endParaRPr>
          </a:p>
        </p:txBody>
      </p:sp>
      <p:pic>
        <p:nvPicPr>
          <p:cNvPr id="2050" name="Picture 2" descr="D:\E\Pictures\Demo Album\Anemation\Animation\دهان و دندان\8208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3488" y="5058921"/>
            <a:ext cx="3714750" cy="162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2700863" y="486725"/>
            <a:ext cx="396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</a:p>
        </p:txBody>
      </p:sp>
    </p:spTree>
    <p:extLst>
      <p:ext uri="{BB962C8B-B14F-4D97-AF65-F5344CB8AC3E}">
        <p14:creationId xmlns:p14="http://schemas.microsoft.com/office/powerpoint/2010/main" val="138427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1600200"/>
            <a:ext cx="820399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6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نخ </a:t>
            </a:r>
            <a:r>
              <a:rPr lang="fa-IR" sz="3600" b="1" dirty="0">
                <a:solidFill>
                  <a:srgbClr val="FF0000"/>
                </a:solidFill>
                <a:cs typeface="2  Mitra" panose="00000400000000000000" pitchFamily="2" charset="-78"/>
              </a:rPr>
              <a:t>دندان</a:t>
            </a:r>
            <a:r>
              <a:rPr lang="fa-IR" sz="3600" b="1" dirty="0">
                <a:cs typeface="2  Mitra" panose="00000400000000000000" pitchFamily="2" charset="-78"/>
              </a:rPr>
              <a:t>، </a:t>
            </a:r>
            <a:r>
              <a:rPr lang="fa-IR" sz="3600" b="1" dirty="0">
                <a:solidFill>
                  <a:srgbClr val="F98849"/>
                </a:solidFill>
                <a:cs typeface="2  Mitra" panose="00000400000000000000" pitchFamily="2" charset="-78"/>
              </a:rPr>
              <a:t>نخ نایلونی مخصوصی </a:t>
            </a:r>
            <a:r>
              <a:rPr lang="fa-IR" sz="3600" b="1" dirty="0">
                <a:cs typeface="2  Mitra" panose="00000400000000000000" pitchFamily="2" charset="-78"/>
              </a:rPr>
              <a:t>است که باید آن را از </a:t>
            </a:r>
            <a:r>
              <a:rPr lang="fa-IR" sz="3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دارو</a:t>
            </a:r>
            <a:r>
              <a:rPr lang="fa-IR" sz="3600" b="1" dirty="0">
                <a:solidFill>
                  <a:srgbClr val="00B050"/>
                </a:solidFill>
                <a:cs typeface="2  Mitra" panose="00000400000000000000" pitchFamily="2" charset="-78"/>
              </a:rPr>
              <a:t>خ</a:t>
            </a:r>
            <a:r>
              <a:rPr lang="fa-IR" sz="3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انه </a:t>
            </a:r>
            <a:r>
              <a:rPr lang="fa-IR" sz="3600" b="1" dirty="0" smtClean="0">
                <a:cs typeface="2  Mitra" panose="00000400000000000000" pitchFamily="2" charset="-78"/>
              </a:rPr>
              <a:t>یا</a:t>
            </a:r>
            <a:r>
              <a:rPr lang="fa-IR" sz="3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فروشگاههای معتبر</a:t>
            </a:r>
            <a:r>
              <a:rPr lang="fa-IR" sz="3600" b="1" dirty="0" smtClean="0">
                <a:cs typeface="2  Mitra" panose="00000400000000000000" pitchFamily="2" charset="-78"/>
              </a:rPr>
              <a:t>تهیه</a:t>
            </a:r>
            <a:r>
              <a:rPr lang="fa-IR" sz="3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3600" b="1" dirty="0">
                <a:cs typeface="2  Mitra" panose="00000400000000000000" pitchFamily="2" charset="-78"/>
              </a:rPr>
              <a:t>کرد.</a:t>
            </a:r>
          </a:p>
          <a:p>
            <a:pPr algn="just" rtl="1">
              <a:lnSpc>
                <a:spcPct val="150000"/>
              </a:lnSpc>
            </a:pPr>
            <a:r>
              <a:rPr lang="fa-IR" sz="3600" b="1" dirty="0">
                <a:solidFill>
                  <a:srgbClr val="CC0099"/>
                </a:solidFill>
                <a:cs typeface="2  Mitra" panose="00000400000000000000" pitchFamily="2" charset="-78"/>
              </a:rPr>
              <a:t> نوع </a:t>
            </a:r>
            <a:r>
              <a:rPr lang="fa-IR" sz="3600" b="1" dirty="0">
                <a:solidFill>
                  <a:srgbClr val="FF0000"/>
                </a:solidFill>
                <a:cs typeface="2  Mitra" panose="00000400000000000000" pitchFamily="2" charset="-78"/>
              </a:rPr>
              <a:t>نخ دندان </a:t>
            </a:r>
            <a:r>
              <a:rPr lang="fa-IR" sz="3600" b="1" dirty="0">
                <a:cs typeface="2  Mitra" panose="00000400000000000000" pitchFamily="2" charset="-78"/>
              </a:rPr>
              <a:t>مورد استفاده فرد بر اساس سهولت استفاده و </a:t>
            </a:r>
            <a:r>
              <a:rPr lang="fa-IR" sz="3600" b="1" dirty="0">
                <a:solidFill>
                  <a:srgbClr val="CC0099"/>
                </a:solidFill>
                <a:cs typeface="2  Mitra" panose="00000400000000000000" pitchFamily="2" charset="-78"/>
              </a:rPr>
              <a:t>علاقه شخصی فرد </a:t>
            </a:r>
            <a:r>
              <a:rPr lang="fa-IR" sz="3600" b="1" dirty="0" smtClean="0">
                <a:cs typeface="2  Mitra" panose="00000400000000000000" pitchFamily="2" charset="-78"/>
              </a:rPr>
              <a:t>است.</a:t>
            </a:r>
            <a:endParaRPr lang="fa-IR" sz="3600" b="1" dirty="0">
              <a:cs typeface="2  Mitra" panose="00000400000000000000" pitchFamily="2" charset="-78"/>
            </a:endParaRPr>
          </a:p>
        </p:txBody>
      </p:sp>
      <p:pic>
        <p:nvPicPr>
          <p:cNvPr id="3074" name="Picture 2" descr="D:\E\Pictures\Demo Album\Anemation\Animation\دهان و دندان\82116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4343400"/>
            <a:ext cx="28956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2700863" y="486725"/>
            <a:ext cx="3960000" cy="7200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4000" b="1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</a:p>
        </p:txBody>
      </p:sp>
    </p:spTree>
    <p:extLst>
      <p:ext uri="{BB962C8B-B14F-4D97-AF65-F5344CB8AC3E}">
        <p14:creationId xmlns:p14="http://schemas.microsoft.com/office/powerpoint/2010/main" val="14243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1" name="Picture 5" descr="DSC039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9800" y="3810000"/>
            <a:ext cx="4114799" cy="1836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545726" y="1362716"/>
            <a:ext cx="8229600" cy="3047999"/>
          </a:xfrm>
        </p:spPr>
        <p:txBody>
          <a:bodyPr>
            <a:noAutofit/>
          </a:bodyPr>
          <a:lstStyle/>
          <a:p>
            <a:pPr marL="0" indent="0" algn="just" rtl="1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قبل از استفاده دست ها را با آب و صابون خوب بشویید.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حدود </a:t>
            </a:r>
            <a:r>
              <a:rPr lang="fa-IR" altLang="en-US" sz="28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30 تا 45 سانتی متر </a:t>
            </a:r>
            <a:r>
              <a:rPr lang="fa-IR" altLang="en-US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از نخ را جدا کرده و شروع نمایید</a:t>
            </a:r>
            <a:r>
              <a:rPr lang="fa-IR" altLang="en-US" sz="2800" b="1" dirty="0">
                <a:cs typeface="2  Mitra" panose="00000400000000000000" pitchFamily="2" charset="-78"/>
              </a:rPr>
              <a:t>. و دو طرف نخي را كه بريده ايد در هر دو دست به دور انگشت وسط بپيچيد .</a:t>
            </a:r>
            <a:endParaRPr lang="fa-IR" altLang="en-US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2716526" y="429148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55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3" name="Picture 7" descr="Copy (2) of DSC039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5400" y="4302000"/>
            <a:ext cx="3462867" cy="200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4038600" y="1377689"/>
            <a:ext cx="4690534" cy="2556000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>
                <a:cs typeface="2  Mitra" panose="00000400000000000000" pitchFamily="2" charset="-78"/>
              </a:rPr>
              <a:t>سه انگشت آخر را ببنديد و دو دست را از هم دور كنيد تا نخ محكم كشيده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شود. </a:t>
            </a:r>
            <a:r>
              <a:rPr lang="fa-IR" altLang="en-US" sz="2800" b="1" dirty="0">
                <a:cs typeface="2  Mitra" panose="00000400000000000000" pitchFamily="2" charset="-78"/>
              </a:rPr>
              <a:t>به اين ترتيب انگشت نشانه و شست هر دو دست آزاد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مي ماند. </a:t>
            </a:r>
            <a:endParaRPr lang="fa-IR" altLang="en-US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2716526" y="429148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10" name="Picture 6" descr="Copy of DSC039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3240000" cy="207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328552" y="4302000"/>
            <a:ext cx="4331974" cy="2556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>
                <a:cs typeface="2  Mitra" panose="00000400000000000000" pitchFamily="2" charset="-78"/>
              </a:rPr>
              <a:t>قطعه اي از نخ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به طول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2 تا 2.5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سانتي متر </a:t>
            </a:r>
            <a:r>
              <a:rPr lang="fa-IR" altLang="en-US" sz="2800" b="1" dirty="0">
                <a:cs typeface="2  Mitra" panose="00000400000000000000" pitchFamily="2" charset="-78"/>
              </a:rPr>
              <a:t>را </a:t>
            </a:r>
            <a:r>
              <a:rPr lang="fa-IR" altLang="en-US" sz="2800" b="1" dirty="0">
                <a:solidFill>
                  <a:srgbClr val="CC00FF"/>
                </a:solidFill>
                <a:cs typeface="2  Mitra" panose="00000400000000000000" pitchFamily="2" charset="-78"/>
              </a:rPr>
              <a:t>بين انگشتان شست و </a:t>
            </a:r>
            <a:r>
              <a:rPr lang="fa-IR" altLang="en-US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اشاره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 دستها نگهداريد.</a:t>
            </a:r>
            <a:endParaRPr lang="fa-IR" altLang="en-US" sz="2800" b="1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342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67200"/>
            <a:ext cx="8229600" cy="3547887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>
                <a:cs typeface="2  Mitra" panose="00000400000000000000" pitchFamily="2" charset="-78"/>
              </a:rPr>
              <a:t> براي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وارد كردن </a:t>
            </a:r>
            <a:r>
              <a:rPr lang="fa-IR" altLang="en-US" sz="2800" b="1" dirty="0">
                <a:cs typeface="2  Mitra" panose="00000400000000000000" pitchFamily="2" charset="-78"/>
              </a:rPr>
              <a:t>نخ بين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دندان هاي </a:t>
            </a:r>
            <a:r>
              <a:rPr lang="fa-IR" altLang="en-US" sz="2800" b="1" dirty="0">
                <a:solidFill>
                  <a:srgbClr val="FF00FF"/>
                </a:solidFill>
                <a:cs typeface="2  Mitra" panose="00000400000000000000" pitchFamily="2" charset="-78"/>
              </a:rPr>
              <a:t>فك پايين </a:t>
            </a:r>
            <a:r>
              <a:rPr lang="fa-IR" altLang="en-US" sz="2800" b="1" dirty="0">
                <a:cs typeface="2  Mitra" panose="00000400000000000000" pitchFamily="2" charset="-78"/>
              </a:rPr>
              <a:t>از </a:t>
            </a:r>
            <a:r>
              <a:rPr lang="fa-IR" altLang="en-US" sz="2800" b="1" dirty="0">
                <a:solidFill>
                  <a:srgbClr val="FF00FF"/>
                </a:solidFill>
                <a:cs typeface="2  Mitra" panose="00000400000000000000" pitchFamily="2" charset="-78"/>
              </a:rPr>
              <a:t>دو انگشت اشاره </a:t>
            </a:r>
            <a:r>
              <a:rPr lang="fa-IR" altLang="en-US" sz="2800" b="1" dirty="0">
                <a:cs typeface="2  Mitra" panose="00000400000000000000" pitchFamily="2" charset="-78"/>
              </a:rPr>
              <a:t>و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براي 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فك </a:t>
            </a:r>
            <a:r>
              <a:rPr lang="fa-IR" altLang="en-US" sz="2800" b="1" dirty="0">
                <a:solidFill>
                  <a:srgbClr val="00B050"/>
                </a:solidFill>
                <a:cs typeface="2  Mitra" panose="00000400000000000000" pitchFamily="2" charset="-78"/>
              </a:rPr>
              <a:t>بالا </a:t>
            </a:r>
            <a:r>
              <a:rPr lang="fa-IR" altLang="en-US" sz="2800" b="1" dirty="0">
                <a:cs typeface="2  Mitra" panose="00000400000000000000" pitchFamily="2" charset="-78"/>
              </a:rPr>
              <a:t>از </a:t>
            </a:r>
            <a:r>
              <a:rPr lang="fa-IR" altLang="en-US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دو انگشت شست </a:t>
            </a:r>
            <a:r>
              <a:rPr lang="fa-IR" altLang="en-US" sz="2800" b="1" dirty="0">
                <a:cs typeface="2  Mitra" panose="00000400000000000000" pitchFamily="2" charset="-78"/>
              </a:rPr>
              <a:t>يا </a:t>
            </a:r>
            <a:r>
              <a:rPr lang="fa-IR" altLang="en-US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يك انگشت شست </a:t>
            </a:r>
            <a:r>
              <a:rPr lang="fa-IR" altLang="en-US" sz="2800" b="1" dirty="0">
                <a:cs typeface="2  Mitra" panose="00000400000000000000" pitchFamily="2" charset="-78"/>
              </a:rPr>
              <a:t>و </a:t>
            </a:r>
            <a:r>
              <a:rPr lang="fa-IR" altLang="en-US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يك انگشت اشاره </a:t>
            </a:r>
            <a:r>
              <a:rPr lang="fa-IR" altLang="en-US" sz="2800" b="1" dirty="0">
                <a:cs typeface="2  Mitra" panose="00000400000000000000" pitchFamily="2" charset="-78"/>
              </a:rPr>
              <a:t>استفاده كنيد.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>
                <a:cs typeface="2  Mitra" panose="00000400000000000000" pitchFamily="2" charset="-78"/>
              </a:rPr>
              <a:t> نخ را با </a:t>
            </a: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حركت </a:t>
            </a:r>
            <a:r>
              <a:rPr lang="fa-IR" altLang="en-US" sz="2800" b="1" dirty="0">
                <a:solidFill>
                  <a:srgbClr val="00B050"/>
                </a:solidFill>
                <a:cs typeface="2  Mitra" panose="00000400000000000000" pitchFamily="2" charset="-78"/>
              </a:rPr>
              <a:t>شبيه كشيدن اره </a:t>
            </a:r>
            <a:r>
              <a:rPr lang="fa-IR" altLang="en-US" sz="2800" b="1" dirty="0">
                <a:cs typeface="2  Mitra" panose="00000400000000000000" pitchFamily="2" charset="-78"/>
              </a:rPr>
              <a:t>و به </a:t>
            </a:r>
            <a:r>
              <a:rPr lang="fa-IR" altLang="en-US" sz="2800" b="1" dirty="0">
                <a:solidFill>
                  <a:srgbClr val="CC00FF"/>
                </a:solidFill>
                <a:cs typeface="2  Mitra" panose="00000400000000000000" pitchFamily="2" charset="-78"/>
              </a:rPr>
              <a:t>آرامي</a:t>
            </a:r>
            <a:r>
              <a:rPr lang="fa-IR" altLang="en-US" sz="2800" b="1" dirty="0">
                <a:cs typeface="2  Mitra" panose="00000400000000000000" pitchFamily="2" charset="-78"/>
              </a:rPr>
              <a:t> به فضاي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بين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دندان ها </a:t>
            </a:r>
            <a:r>
              <a:rPr lang="fa-IR" altLang="en-US" sz="2800" b="1" dirty="0">
                <a:cs typeface="2  Mitra" panose="00000400000000000000" pitchFamily="2" charset="-78"/>
              </a:rPr>
              <a:t>وارد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كنيد. </a:t>
            </a:r>
            <a:r>
              <a:rPr lang="fa-IR" altLang="en-US" sz="2800" b="1" dirty="0">
                <a:cs typeface="2  Mitra" panose="00000400000000000000" pitchFamily="2" charset="-78"/>
              </a:rPr>
              <a:t>مراقب باشيد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فشارنخ،</a:t>
            </a:r>
            <a:r>
              <a:rPr lang="en-US" altLang="en-US" sz="2800" b="1" dirty="0" smtClean="0">
                <a:cs typeface="2  Mitra" panose="00000400000000000000" pitchFamily="2" charset="-78"/>
              </a:rPr>
              <a:t>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لثه </a:t>
            </a:r>
            <a:r>
              <a:rPr lang="fa-IR" altLang="en-US" sz="2800" b="1" dirty="0">
                <a:cs typeface="2  Mitra" panose="00000400000000000000" pitchFamily="2" charset="-78"/>
              </a:rPr>
              <a:t>را زخم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نكند.</a:t>
            </a:r>
            <a:endParaRPr lang="fa-IR" altLang="en-US" sz="2800" b="1" dirty="0">
              <a:cs typeface="2 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993" y="5015087"/>
            <a:ext cx="4292600" cy="1596328"/>
          </a:xfrm>
          <a:prstGeom prst="rect">
            <a:avLst/>
          </a:prstGeom>
        </p:spPr>
      </p:pic>
      <p:sp>
        <p:nvSpPr>
          <p:cNvPr id="8" name="Title 3"/>
          <p:cNvSpPr txBox="1">
            <a:spLocks/>
          </p:cNvSpPr>
          <p:nvPr/>
        </p:nvSpPr>
        <p:spPr>
          <a:xfrm>
            <a:off x="2716526" y="429148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690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17075"/>
            <a:ext cx="8229600" cy="2902525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پس از اینکه نخ </a:t>
            </a:r>
            <a:r>
              <a:rPr lang="fa-IR" altLang="en-US" sz="2800" b="1" dirty="0">
                <a:cs typeface="2  Mitra" panose="00000400000000000000" pitchFamily="2" charset="-78"/>
              </a:rPr>
              <a:t>را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وارد فضای بین دندانی کردید ابتدا نخ را به سطح کناری دندان جلویی تکیه داده و با ملایمت به زیر لبه لثه برده و آن را به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دیوار دندان چسبانده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و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چندبار به طرف بالا و پایین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حرکت دهید.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تا </a:t>
            </a:r>
            <a:r>
              <a:rPr lang="fa-IR" altLang="en-US" sz="2800" b="1" dirty="0">
                <a:cs typeface="2  Mitra" panose="00000400000000000000" pitchFamily="2" charset="-78"/>
              </a:rPr>
              <a:t>به لثه مجاور آسيب نرسانيد.</a:t>
            </a: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2716526" y="429148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1126" y="4419600"/>
            <a:ext cx="4293874" cy="196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72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88475"/>
            <a:ext cx="7620000" cy="4525963"/>
          </a:xfrm>
        </p:spPr>
        <p:txBody>
          <a:bodyPr>
            <a:no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قسمت </a:t>
            </a:r>
            <a:r>
              <a:rPr lang="fa-IR" altLang="en-US" sz="2800" b="1" dirty="0">
                <a:cs typeface="2  Mitra" panose="00000400000000000000" pitchFamily="2" charset="-78"/>
              </a:rPr>
              <a:t>تميز نخ را در همان محل به </a:t>
            </a:r>
            <a:r>
              <a:rPr lang="fa-IR" altLang="en-US" sz="2800" b="1" dirty="0">
                <a:solidFill>
                  <a:srgbClr val="FF00FF"/>
                </a:solidFill>
                <a:cs typeface="2  Mitra" panose="00000400000000000000" pitchFamily="2" charset="-78"/>
              </a:rPr>
              <a:t>سطح كناري دندان </a:t>
            </a:r>
            <a:r>
              <a:rPr lang="fa-IR" altLang="en-US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پشتی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بچسبانيد و </a:t>
            </a:r>
            <a:r>
              <a:rPr lang="fa-IR" altLang="en-US" sz="2800" b="1" dirty="0">
                <a:cs typeface="2  Mitra" panose="00000400000000000000" pitchFamily="2" charset="-78"/>
              </a:rPr>
              <a:t>همين كار را تكرار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كنيد. </a:t>
            </a:r>
            <a:r>
              <a:rPr lang="fa-IR" altLang="en-US" sz="2800" b="1" dirty="0">
                <a:cs typeface="2  Mitra" panose="00000400000000000000" pitchFamily="2" charset="-78"/>
              </a:rPr>
              <a:t>بعد از آن نخ را از لاي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دندان ها </a:t>
            </a:r>
            <a:r>
              <a:rPr lang="fa-IR" altLang="en-US" sz="2800" b="1" dirty="0">
                <a:cs typeface="2  Mitra" panose="00000400000000000000" pitchFamily="2" charset="-78"/>
              </a:rPr>
              <a:t>خارج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كنيد. </a:t>
            </a:r>
            <a:r>
              <a:rPr lang="fa-IR" altLang="en-US" sz="2800" b="1" dirty="0">
                <a:cs typeface="2  Mitra" panose="00000400000000000000" pitchFamily="2" charset="-78"/>
              </a:rPr>
              <a:t>آن قسمت از نخ را كه براي اين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دندان ها </a:t>
            </a:r>
            <a:r>
              <a:rPr lang="fa-IR" altLang="en-US" sz="2800" b="1" dirty="0">
                <a:cs typeface="2  Mitra" panose="00000400000000000000" pitchFamily="2" charset="-78"/>
              </a:rPr>
              <a:t>استفاده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كرده ايد جابجا كنيد </a:t>
            </a:r>
            <a:r>
              <a:rPr lang="fa-IR" altLang="en-US" sz="2800" b="1" dirty="0">
                <a:cs typeface="2  Mitra" panose="00000400000000000000" pitchFamily="2" charset="-78"/>
              </a:rPr>
              <a:t>و نخ كشيدن دندان بعدي را شروع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كنيد. اين كار </a:t>
            </a:r>
            <a:r>
              <a:rPr lang="fa-IR" altLang="en-US" sz="2800" b="1" dirty="0">
                <a:cs typeface="2  Mitra" panose="00000400000000000000" pitchFamily="2" charset="-78"/>
              </a:rPr>
              <a:t>را براي تمام سطوح بين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دندان ها </a:t>
            </a:r>
            <a:r>
              <a:rPr lang="fa-IR" altLang="en-US" sz="2800" b="1" dirty="0">
                <a:cs typeface="2  Mitra" panose="00000400000000000000" pitchFamily="2" charset="-78"/>
              </a:rPr>
              <a:t>تكرار كنيد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.</a:t>
            </a:r>
            <a:endParaRPr lang="fa-IR" altLang="en-US" sz="2800" b="1" dirty="0">
              <a:cs typeface="2  Mitra" panose="00000400000000000000" pitchFamily="2" charset="-78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2716526" y="429148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استفاده از نخ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00" y="4785334"/>
            <a:ext cx="2514600" cy="2039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9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3100"/>
            <a:ext cx="8229600" cy="4847693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700" b="1" dirty="0">
                <a:solidFill>
                  <a:srgbClr val="0070C0"/>
                </a:solidFill>
                <a:cs typeface="2  Mitra" panose="00000400000000000000" pitchFamily="2" charset="-78"/>
              </a:rPr>
              <a:t> پشت آخرین دندان </a:t>
            </a:r>
            <a:r>
              <a:rPr lang="fa-IR" sz="2700" b="1" dirty="0">
                <a:solidFill>
                  <a:schemeClr val="tx1"/>
                </a:solidFill>
                <a:cs typeface="2  Mitra" panose="00000400000000000000" pitchFamily="2" charset="-78"/>
              </a:rPr>
              <a:t>هر فک را نیز مثل دندان های دیگر </a:t>
            </a:r>
            <a:r>
              <a:rPr lang="fa-IR" sz="2700" b="1" dirty="0">
                <a:solidFill>
                  <a:srgbClr val="FF0000"/>
                </a:solidFill>
                <a:cs typeface="2  Mitra" panose="00000400000000000000" pitchFamily="2" charset="-78"/>
              </a:rPr>
              <a:t>نخ بکشید</a:t>
            </a:r>
            <a:r>
              <a:rPr lang="fa-IR" sz="2700" b="1" dirty="0">
                <a:solidFill>
                  <a:schemeClr val="tx1"/>
                </a:solidFill>
                <a:cs typeface="2  Mitra" panose="00000400000000000000" pitchFamily="2" charset="-78"/>
              </a:rPr>
              <a:t>.</a:t>
            </a:r>
          </a:p>
          <a:p>
            <a:pPr algn="just" rtl="1" eaLnBrk="1" hangingPunct="1">
              <a:lnSpc>
                <a:spcPct val="15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استفاده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از نخ دندان براي كودك بايد به كمك </a:t>
            </a:r>
            <a:r>
              <a:rPr lang="ar-SA" sz="2700" b="1" dirty="0">
                <a:solidFill>
                  <a:srgbClr val="3366FF"/>
                </a:solidFill>
                <a:cs typeface="2  Mitra" panose="00000400000000000000" pitchFamily="2" charset="-78"/>
              </a:rPr>
              <a:t>والديني كه آموزش ديده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باشند</a:t>
            </a:r>
            <a:r>
              <a:rPr lang="fa-IR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انجام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پذيرد.</a:t>
            </a:r>
          </a:p>
          <a:p>
            <a:pPr algn="just" rtl="1" eaLnBrk="1" hangingPunct="1">
              <a:lnSpc>
                <a:spcPct val="15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700" b="1" dirty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بهتراست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روزي</a:t>
            </a:r>
            <a:r>
              <a:rPr lang="fa-IR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sz="27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دو </a:t>
            </a:r>
            <a:r>
              <a:rPr lang="ar-SA" sz="27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بار </a:t>
            </a:r>
            <a:r>
              <a:rPr lang="ar-SA" sz="2700" b="1" dirty="0">
                <a:solidFill>
                  <a:srgbClr val="FF00FF"/>
                </a:solidFill>
                <a:cs typeface="2  Mitra" panose="00000400000000000000" pitchFamily="2" charset="-78"/>
              </a:rPr>
              <a:t>(</a:t>
            </a:r>
            <a:r>
              <a:rPr lang="ar-SA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شب</a:t>
            </a:r>
            <a:r>
              <a:rPr lang="fa-IR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ها قبل از خواب </a:t>
            </a:r>
            <a:r>
              <a:rPr lang="ar-SA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و</a:t>
            </a:r>
            <a:r>
              <a:rPr lang="fa-IR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</a:t>
            </a:r>
            <a:r>
              <a:rPr lang="ar-SA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صبح</a:t>
            </a:r>
            <a:r>
              <a:rPr lang="fa-IR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ها بعد از صبحانه</a:t>
            </a:r>
            <a:r>
              <a:rPr lang="ar-SA" sz="27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)</a:t>
            </a:r>
            <a:r>
              <a:rPr lang="fa-IR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از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نخ دندان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استفاده كنيد.</a:t>
            </a:r>
            <a:r>
              <a:rPr lang="fa-IR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در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غير اين صورت </a:t>
            </a:r>
            <a:r>
              <a:rPr lang="ar-SA" sz="2700" b="1" dirty="0">
                <a:solidFill>
                  <a:srgbClr val="FF00FF"/>
                </a:solidFill>
                <a:cs typeface="2  Mitra" panose="00000400000000000000" pitchFamily="2" charset="-78"/>
              </a:rPr>
              <a:t>حداقل شبها قبل از خواب </a:t>
            </a:r>
            <a:r>
              <a:rPr lang="ar-SA" sz="2700" b="1" dirty="0">
                <a:solidFill>
                  <a:srgbClr val="FF0000"/>
                </a:solidFill>
                <a:cs typeface="2  Mitra" panose="00000400000000000000" pitchFamily="2" charset="-78"/>
              </a:rPr>
              <a:t>ابتدا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از </a:t>
            </a:r>
            <a:r>
              <a:rPr lang="ar-SA" sz="2700" b="1" dirty="0">
                <a:solidFill>
                  <a:srgbClr val="00B0F0"/>
                </a:solidFill>
                <a:cs typeface="2  Mitra" panose="00000400000000000000" pitchFamily="2" charset="-78"/>
              </a:rPr>
              <a:t>نخ دندان 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استفاده كرده </a:t>
            </a:r>
            <a:r>
              <a:rPr lang="ar-SA" sz="2700" b="1" dirty="0">
                <a:solidFill>
                  <a:srgbClr val="FF0000"/>
                </a:solidFill>
                <a:cs typeface="2  Mitra" panose="00000400000000000000" pitchFamily="2" charset="-78"/>
              </a:rPr>
              <a:t>سپس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 دندانها را </a:t>
            </a:r>
            <a:r>
              <a:rPr lang="ar-SA" sz="2700" b="1" dirty="0">
                <a:solidFill>
                  <a:srgbClr val="00B0F0"/>
                </a:solidFill>
                <a:cs typeface="2  Mitra" panose="00000400000000000000" pitchFamily="2" charset="-78"/>
              </a:rPr>
              <a:t>مسواك</a:t>
            </a:r>
            <a:r>
              <a:rPr lang="ar-SA" sz="2700" b="1" dirty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كنيد</a:t>
            </a:r>
            <a:r>
              <a:rPr lang="fa-IR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.</a:t>
            </a:r>
            <a:r>
              <a:rPr lang="ar-SA" sz="27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endParaRPr lang="ar-SA" sz="2700" b="1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marL="0" indent="0" algn="just" rtl="1" eaLnBrk="1" hangingPunct="1">
              <a:lnSpc>
                <a:spcPct val="150000"/>
              </a:lnSpc>
              <a:buNone/>
              <a:defRPr/>
            </a:pPr>
            <a:endParaRPr lang="ar-SA" sz="2700" b="1" dirty="0" smtClean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895600" y="454177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توجه کنید: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86" y="94948"/>
            <a:ext cx="19812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5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95400"/>
            <a:ext cx="7696200" cy="4859870"/>
          </a:xfrm>
        </p:spPr>
        <p:txBody>
          <a:bodyPr>
            <a:normAutofit/>
          </a:bodyPr>
          <a:lstStyle/>
          <a:p>
            <a:pPr algn="just" rtl="1" eaLnBrk="1" hangingPunct="1">
              <a:lnSpc>
                <a:spcPct val="15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اگر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هنگام مسواك زدن و نخ كشيدن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دندان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ها،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درد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و خونريزي وجود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داشت،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جای نگرانی نیست.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در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اكثر مواقع با ادامه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اين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كار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و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برطرف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شدن التهاب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لثه،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درد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و خونريزي هم از بين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مي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رود.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اگر پس از يك هفته علائم برطرف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نشد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،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باید </a:t>
            </a:r>
            <a:r>
              <a:rPr lang="ar-SA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به </a:t>
            </a:r>
            <a:r>
              <a:rPr lang="ar-SA" sz="2800" b="1" dirty="0">
                <a:solidFill>
                  <a:schemeClr val="tx1"/>
                </a:solidFill>
                <a:cs typeface="2  Mitra" panose="00000400000000000000" pitchFamily="2" charset="-78"/>
              </a:rPr>
              <a:t>دندانپزشك مراجعه شود. </a:t>
            </a:r>
            <a:endParaRPr lang="fa-IR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 نخ دندان کشیدن کلیه دندان ها حدود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3 الی 4 دقیقه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به طول می انجامد.</a:t>
            </a:r>
            <a:endParaRPr lang="fa-IR" sz="2800" b="1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150000"/>
              </a:lnSpc>
              <a:defRPr/>
            </a:pPr>
            <a:endParaRPr lang="ar-SA" b="1" dirty="0" smtClean="0"/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895600" y="372534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توجه کنید: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5181599"/>
            <a:ext cx="2095500" cy="159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0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762000"/>
            <a:ext cx="79248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b="1" dirty="0">
                <a:latin typeface="DastNevis"/>
                <a:cs typeface="2  Mitra" panose="00000400000000000000" pitchFamily="2" charset="-78"/>
              </a:rPr>
              <a:t>به جز </a:t>
            </a:r>
            <a:r>
              <a:rPr lang="fa-IR" sz="3600" b="1" dirty="0">
                <a:solidFill>
                  <a:srgbClr val="C00000"/>
                </a:solidFill>
                <a:latin typeface="DastNevis"/>
                <a:cs typeface="2  Mitra" panose="00000400000000000000" pitchFamily="2" charset="-78"/>
              </a:rPr>
              <a:t>نخ دندان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برای تمیز کردن سطوح بین دندان ها </a:t>
            </a:r>
            <a:r>
              <a:rPr lang="fa-IR" sz="3600" b="1" dirty="0">
                <a:solidFill>
                  <a:srgbClr val="CC0099"/>
                </a:solidFill>
                <a:latin typeface="DastNevis"/>
                <a:cs typeface="2  Mitra" panose="00000400000000000000" pitchFamily="2" charset="-78"/>
              </a:rPr>
              <a:t>از هیچ نوع نخ دیگر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یا</a:t>
            </a:r>
            <a:r>
              <a:rPr lang="fa-IR" sz="3600" b="1" dirty="0">
                <a:solidFill>
                  <a:srgbClr val="00B050"/>
                </a:solidFill>
                <a:latin typeface="DastNevis"/>
                <a:cs typeface="2  Mitra" panose="00000400000000000000" pitchFamily="2" charset="-78"/>
              </a:rPr>
              <a:t> وسایل سخت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و </a:t>
            </a:r>
            <a:r>
              <a:rPr lang="fa-IR" sz="3600" b="1" dirty="0">
                <a:solidFill>
                  <a:srgbClr val="00B050"/>
                </a:solidFill>
                <a:latin typeface="DastNevis"/>
                <a:cs typeface="2  Mitra" panose="00000400000000000000" pitchFamily="2" charset="-78"/>
              </a:rPr>
              <a:t>نوک تیز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مثل </a:t>
            </a:r>
            <a:r>
              <a:rPr lang="fa-IR" sz="3600" b="1" dirty="0">
                <a:solidFill>
                  <a:srgbClr val="00B050"/>
                </a:solidFill>
                <a:latin typeface="DastNevis"/>
                <a:cs typeface="2  Mitra" panose="00000400000000000000" pitchFamily="2" charset="-78"/>
              </a:rPr>
              <a:t>سنجاق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 و </a:t>
            </a:r>
            <a:r>
              <a:rPr lang="fa-IR" sz="3600" b="1" dirty="0">
                <a:solidFill>
                  <a:srgbClr val="00B050"/>
                </a:solidFill>
                <a:latin typeface="DastNevis"/>
                <a:cs typeface="2  Mitra" panose="00000400000000000000" pitchFamily="2" charset="-78"/>
              </a:rPr>
              <a:t>چوب کبریت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استفاده نکنید</a:t>
            </a:r>
            <a:r>
              <a:rPr lang="fa-IR" sz="3600" b="1" dirty="0" smtClean="0">
                <a:latin typeface="DastNevis"/>
                <a:cs typeface="2  Mitra" panose="00000400000000000000" pitchFamily="2" charset="-78"/>
              </a:rPr>
              <a:t>.</a:t>
            </a:r>
          </a:p>
          <a:p>
            <a:pPr algn="ctr" rtl="1">
              <a:lnSpc>
                <a:spcPct val="150000"/>
              </a:lnSpc>
            </a:pPr>
            <a:r>
              <a:rPr lang="fa-IR" sz="3600" b="1" dirty="0">
                <a:solidFill>
                  <a:srgbClr val="FF0000"/>
                </a:solidFill>
                <a:latin typeface="DastNevis"/>
                <a:cs typeface="2  Mitra" panose="00000400000000000000" pitchFamily="2" charset="-78"/>
              </a:rPr>
              <a:t>(</a:t>
            </a:r>
            <a:r>
              <a:rPr lang="fa-IR" sz="4000" b="1" dirty="0">
                <a:solidFill>
                  <a:srgbClr val="FF0000"/>
                </a:solidFill>
                <a:latin typeface="DastNevis"/>
                <a:cs typeface="2  Mitra" panose="00000400000000000000" pitchFamily="2" charset="-78"/>
              </a:rPr>
              <a:t>خلال </a:t>
            </a:r>
            <a:r>
              <a:rPr lang="fa-IR" sz="4000" b="1" dirty="0" smtClean="0">
                <a:solidFill>
                  <a:srgbClr val="FF0000"/>
                </a:solidFill>
                <a:latin typeface="DastNevis"/>
                <a:cs typeface="2  Mitra" panose="00000400000000000000" pitchFamily="2" charset="-78"/>
              </a:rPr>
              <a:t>دندان</a:t>
            </a:r>
            <a:r>
              <a:rPr lang="fa-IR" sz="3600" b="1" dirty="0" smtClean="0">
                <a:solidFill>
                  <a:srgbClr val="FF0000"/>
                </a:solidFill>
                <a:latin typeface="DastNevis"/>
                <a:cs typeface="2  Mitra" panose="00000400000000000000" pitchFamily="2" charset="-78"/>
              </a:rPr>
              <a:t>)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به</a:t>
            </a:r>
            <a:r>
              <a:rPr lang="fa-IR" sz="3600" b="1" dirty="0">
                <a:solidFill>
                  <a:srgbClr val="00B0F0"/>
                </a:solidFill>
                <a:latin typeface="DastNevis"/>
                <a:cs typeface="2  Mitra" panose="00000400000000000000" pitchFamily="2" charset="-78"/>
              </a:rPr>
              <a:t> لثه آسیب 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می رساند و </a:t>
            </a:r>
            <a:r>
              <a:rPr lang="fa-IR" sz="3600" b="1" dirty="0">
                <a:solidFill>
                  <a:schemeClr val="accent6">
                    <a:lumMod val="75000"/>
                  </a:schemeClr>
                </a:solidFill>
                <a:latin typeface="DastNevis"/>
                <a:cs typeface="2  Mitra" panose="00000400000000000000" pitchFamily="2" charset="-78"/>
              </a:rPr>
              <a:t>توصیه نمی شود</a:t>
            </a:r>
            <a:r>
              <a:rPr lang="fa-IR" sz="3600" b="1" dirty="0">
                <a:latin typeface="DastNevis"/>
                <a:cs typeface="2  Mitra" panose="00000400000000000000" pitchFamily="2" charset="-78"/>
              </a:rPr>
              <a:t>.</a:t>
            </a:r>
          </a:p>
        </p:txBody>
      </p:sp>
      <p:pic>
        <p:nvPicPr>
          <p:cNvPr id="8" name="Picture 2" descr="D:\E\Pictures\Demo Album\Anemation\Animation\دهان و دندان\82116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19800" y="4419600"/>
            <a:ext cx="2667000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6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892225" y="346364"/>
            <a:ext cx="692912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200" dirty="0" smtClean="0">
                <a:solidFill>
                  <a:srgbClr val="FF0000"/>
                </a:solidFill>
                <a:cs typeface="2  Titr" pitchFamily="2" charset="-78"/>
              </a:rPr>
              <a:t>رژیم غذایی و سلامت دهان و دندان کودکان</a:t>
            </a:r>
            <a:endParaRPr lang="fa-IR" sz="32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8050"/>
            <a:ext cx="8229600" cy="4525963"/>
          </a:xfrm>
        </p:spPr>
        <p:txBody>
          <a:bodyPr>
            <a:normAutofit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>
                <a:cs typeface="2  Mitra" panose="00000400000000000000" pitchFamily="2" charset="-78"/>
              </a:rPr>
              <a:t>در صورتی که در سالهای اولیه زندگی، کودک دچار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سوء تغذیه </a:t>
            </a:r>
            <a:r>
              <a:rPr lang="fa-IR" altLang="en-US" sz="2800" b="1" dirty="0">
                <a:cs typeface="2  Mitra" panose="00000400000000000000" pitchFamily="2" charset="-78"/>
              </a:rPr>
              <a:t>گردد احتمال ابتلا به </a:t>
            </a:r>
            <a:r>
              <a:rPr lang="fa-IR" altLang="en-US" sz="2800" b="1" dirty="0">
                <a:solidFill>
                  <a:srgbClr val="FF0000"/>
                </a:solidFill>
                <a:cs typeface="2  Mitra" panose="00000400000000000000" pitchFamily="2" charset="-78"/>
              </a:rPr>
              <a:t>پوسيدگي دندان هاي </a:t>
            </a:r>
            <a:r>
              <a:rPr lang="fa-IR" altLang="en-US" sz="2800" b="1" dirty="0">
                <a:solidFill>
                  <a:srgbClr val="00B050"/>
                </a:solidFill>
                <a:cs typeface="2  Mitra" panose="00000400000000000000" pitchFamily="2" charset="-78"/>
              </a:rPr>
              <a:t>شيري</a:t>
            </a:r>
            <a:r>
              <a:rPr lang="fa-IR" altLang="en-US" sz="2800" b="1" dirty="0">
                <a:cs typeface="2  Mitra" panose="00000400000000000000" pitchFamily="2" charset="-78"/>
              </a:rPr>
              <a:t> بيشتر مي شود. </a:t>
            </a:r>
            <a:endParaRPr lang="fa-IR" altLang="en-US" sz="2800" b="1" dirty="0" smtClean="0">
              <a:cs typeface="2  Mitra" panose="00000400000000000000" pitchFamily="2" charset="-78"/>
            </a:endParaRP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تغذيه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 </a:t>
            </a:r>
            <a:r>
              <a:rPr lang="fa-IR" altLang="en-US" sz="2800" b="1" dirty="0">
                <a:cs typeface="2  Mitra" panose="00000400000000000000" pitchFamily="2" charset="-78"/>
              </a:rPr>
              <a:t>در هر دو مرحله</a:t>
            </a:r>
            <a:r>
              <a:rPr lang="fa-IR" altLang="en-US" sz="2800" b="1" dirty="0">
                <a:solidFill>
                  <a:srgbClr val="CC00FF"/>
                </a:solidFill>
                <a:cs typeface="2  Mitra" panose="00000400000000000000" pitchFamily="2" charset="-78"/>
              </a:rPr>
              <a:t>، پيش از رويش دندانها </a:t>
            </a:r>
            <a:r>
              <a:rPr lang="fa-IR" altLang="en-US" sz="2800" b="1" dirty="0">
                <a:cs typeface="2  Mitra" panose="00000400000000000000" pitchFamily="2" charset="-78"/>
              </a:rPr>
              <a:t>و </a:t>
            </a:r>
            <a:r>
              <a:rPr lang="fa-IR" altLang="en-US" sz="2800" b="1" dirty="0">
                <a:solidFill>
                  <a:srgbClr val="7030A0"/>
                </a:solidFill>
                <a:cs typeface="2  Mitra" panose="00000400000000000000" pitchFamily="2" charset="-78"/>
              </a:rPr>
              <a:t>پس از رويش دندانها</a:t>
            </a:r>
            <a:r>
              <a:rPr lang="fa-IR" altLang="en-US" sz="2800" b="1" dirty="0">
                <a:cs typeface="2  Mitra" panose="00000400000000000000" pitchFamily="2" charset="-78"/>
              </a:rPr>
              <a:t> اثرگذار است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. البته </a:t>
            </a:r>
            <a:r>
              <a:rPr lang="fa-IR" altLang="en-US" sz="2800" b="1" dirty="0">
                <a:cs typeface="2  Mitra" panose="00000400000000000000" pitchFamily="2" charset="-78"/>
              </a:rPr>
              <a:t>تأثير رژيم غذايي در ايجاد پوسيدگي بعد از اينكه دندانها رويش پيدا كنند بيشتر بوده و از اهميت خاصي برخوردار است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.</a:t>
            </a:r>
            <a:endParaRPr lang="en-US" altLang="en-US" sz="2800" b="1" dirty="0">
              <a:cs typeface="2  Mitra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913" y="4958542"/>
            <a:ext cx="3333750" cy="174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8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892225" y="346364"/>
            <a:ext cx="692912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200" dirty="0" smtClean="0">
                <a:solidFill>
                  <a:srgbClr val="FF0000"/>
                </a:solidFill>
                <a:cs typeface="2  Titr" pitchFamily="2" charset="-78"/>
              </a:rPr>
              <a:t>رژیم غذایی و سلامت دهان و دندان کودکان</a:t>
            </a:r>
            <a:endParaRPr lang="fa-IR" sz="32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57300"/>
            <a:ext cx="8229600" cy="5105400"/>
          </a:xfrm>
        </p:spPr>
        <p:txBody>
          <a:bodyPr>
            <a:normAutofit fontScale="92500" lnSpcReduction="20000"/>
          </a:bodyPr>
          <a:lstStyle/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عادات </a:t>
            </a:r>
            <a:r>
              <a:rPr lang="fa-IR" altLang="en-US" sz="2800" b="1" dirty="0">
                <a:cs typeface="2  Mitra" panose="00000400000000000000" pitchFamily="2" charset="-78"/>
              </a:rPr>
              <a:t>غذایی در زمان کودکی شکل می گیرند و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برسلامت عمومی</a:t>
            </a:r>
            <a:r>
              <a:rPr lang="fa-IR" altLang="en-US" sz="2800" b="1" dirty="0">
                <a:cs typeface="2  Mitra" panose="00000400000000000000" pitchFamily="2" charset="-78"/>
              </a:rPr>
              <a:t> و </a:t>
            </a:r>
            <a:r>
              <a:rPr lang="fa-IR" altLang="en-US" sz="2800" b="1" dirty="0">
                <a:solidFill>
                  <a:srgbClr val="0070C0"/>
                </a:solidFill>
                <a:cs typeface="2  Mitra" panose="00000400000000000000" pitchFamily="2" charset="-78"/>
              </a:rPr>
              <a:t>سلامت دهان </a:t>
            </a:r>
            <a:r>
              <a:rPr lang="fa-IR" altLang="en-US" sz="2800" b="1" dirty="0">
                <a:cs typeface="2  Mitra" panose="00000400000000000000" pitchFamily="2" charset="-78"/>
              </a:rPr>
              <a:t>بسیار مؤثر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هستند.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مدارس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 از جمله مکان هایی هستند که نقش مهمی را </a:t>
            </a:r>
            <a:r>
              <a:rPr lang="fa-IR" altLang="en-US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درآموزش سلامت کودکان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دارند، بطوریکه در ایجاد </a:t>
            </a:r>
            <a:r>
              <a:rPr lang="fa-IR" alt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عادت غذایی سالم </a:t>
            </a:r>
            <a:r>
              <a:rPr lang="fa-IR" altLang="en-US" sz="2800" b="1" dirty="0" smtClean="0">
                <a:cs typeface="2  Mitra" panose="00000400000000000000" pitchFamily="2" charset="-78"/>
              </a:rPr>
              <a:t>در کودک کمک می کنند. 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البته جهت موثر واقع شدن آموزش ها بایستی آموزش با عملکرد و فعالیت موثر در مدرسه همراه باشد.مانند: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altLang="en-US" sz="2800" b="1" dirty="0" smtClean="0">
                <a:cs typeface="2  Mitra" panose="00000400000000000000" pitchFamily="2" charset="-78"/>
              </a:rPr>
              <a:t>اجرای برنامه هایی در خصوص </a:t>
            </a:r>
            <a:r>
              <a:rPr lang="fa-IR" altLang="en-US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عرضه میان وعده ها و خوراکی های سالم در بوفه مدارس</a:t>
            </a:r>
            <a:endParaRPr lang="en-US" altLang="en-US" sz="2800" b="1" dirty="0">
              <a:solidFill>
                <a:srgbClr val="CC00FF"/>
              </a:solidFill>
              <a:cs typeface="2  Mitra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0" y="5715000"/>
            <a:ext cx="1828801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3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533400"/>
            <a:ext cx="8001000" cy="5472113"/>
          </a:xfrm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50000"/>
              </a:lnSpc>
              <a:buNone/>
              <a:defRPr/>
            </a:pPr>
            <a:r>
              <a:rPr lang="fa-IR" sz="2800" b="1" dirty="0" smtClean="0">
                <a:cs typeface="2  Mitra" panose="00000400000000000000" pitchFamily="2" charset="-78"/>
              </a:rPr>
              <a:t>پس از خوردن غذا و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رسیدن مواد قندی </a:t>
            </a:r>
            <a:r>
              <a:rPr lang="fa-IR" sz="2800" b="1" dirty="0" smtClean="0">
                <a:cs typeface="2  Mitra" panose="00000400000000000000" pitchFamily="2" charset="-78"/>
              </a:rPr>
              <a:t>به میکروب های پلاک میکروبی، حدودأ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2تا 5 دقيقه </a:t>
            </a:r>
            <a:r>
              <a:rPr lang="fa-IR" sz="2800" b="1" dirty="0" smtClean="0">
                <a:cs typeface="2  Mitra" panose="00000400000000000000" pitchFamily="2" charset="-78"/>
              </a:rPr>
              <a:t>بعد، اسید تولید می شود که در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طی 10 دقیقه </a:t>
            </a:r>
            <a:r>
              <a:rPr lang="fa-IR" sz="2800" b="1" dirty="0" smtClean="0">
                <a:cs typeface="2  Mitra" panose="00000400000000000000" pitchFamily="2" charset="-78"/>
              </a:rPr>
              <a:t>میزان این اسید به حداکثر میزان خود می رسد و تا حدود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یک ساعت، </a:t>
            </a:r>
            <a:r>
              <a:rPr lang="fa-IR" sz="2800" b="1" dirty="0" smtClean="0">
                <a:cs typeface="2  Mitra" panose="00000400000000000000" pitchFamily="2" charset="-78"/>
              </a:rPr>
              <a:t>محیط دهان در حالت اسیدی باقی می ماند تا به حالت عادی برگردد. </a:t>
            </a:r>
          </a:p>
          <a:p>
            <a:pPr marL="0" indent="0" algn="just" rtl="1" eaLnBrk="1" hangingPunct="1">
              <a:lnSpc>
                <a:spcPct val="150000"/>
              </a:lnSpc>
              <a:buNone/>
              <a:defRPr/>
            </a:pPr>
            <a:r>
              <a:rPr lang="fa-IR" sz="2800" b="1" dirty="0" smtClean="0">
                <a:cs typeface="2  Mitra" panose="00000400000000000000" pitchFamily="2" charset="-78"/>
              </a:rPr>
              <a:t>به همین علت بسیار تاکید می شود که در صورت همراه نداشتن مسواک، حداقل دهان خود را پس از مصرف موادغذایی با آب شستشو دهید.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09800" y="5362228"/>
            <a:ext cx="2609850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7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371600"/>
            <a:ext cx="6897000" cy="4724400"/>
          </a:xfrm>
        </p:spPr>
        <p:txBody>
          <a:bodyPr>
            <a:noAutofit/>
          </a:bodyPr>
          <a:lstStyle/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fa-IR" sz="2600" b="1" dirty="0">
                <a:solidFill>
                  <a:schemeClr val="tx1"/>
                </a:solidFill>
                <a:cs typeface="2  Mitra" panose="00000400000000000000" pitchFamily="2" charset="-78"/>
              </a:rPr>
              <a:t>از عوامل مهم ايجادكننده پوسيدگي، </a:t>
            </a:r>
            <a:r>
              <a:rPr lang="fa-IR" sz="2600" b="1" dirty="0">
                <a:solidFill>
                  <a:srgbClr val="FF00FF"/>
                </a:solidFill>
                <a:cs typeface="2  Mitra" panose="00000400000000000000" pitchFamily="2" charset="-78"/>
              </a:rPr>
              <a:t>كربوهيدراتهاي قابل تخمير </a:t>
            </a:r>
            <a:r>
              <a:rPr lang="fa-IR" sz="26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هستند</a:t>
            </a:r>
            <a:r>
              <a:rPr lang="en-US" sz="26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</a:t>
            </a:r>
            <a:r>
              <a:rPr lang="fa-IR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(قندها </a:t>
            </a:r>
            <a:r>
              <a:rPr lang="fa-IR" sz="2600" b="1" dirty="0">
                <a:solidFill>
                  <a:schemeClr val="tx1"/>
                </a:solidFill>
                <a:cs typeface="2  Mitra" panose="00000400000000000000" pitchFamily="2" charset="-78"/>
              </a:rPr>
              <a:t>يا نشاسته هاي </a:t>
            </a:r>
            <a:r>
              <a:rPr lang="fa-IR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پخته). </a:t>
            </a:r>
            <a:r>
              <a:rPr lang="fa-IR" sz="2600" b="1" dirty="0">
                <a:solidFill>
                  <a:schemeClr val="tx1"/>
                </a:solidFill>
                <a:cs typeface="2  Mitra" panose="00000400000000000000" pitchFamily="2" charset="-78"/>
              </a:rPr>
              <a:t>قندهاي موجود در مواد غذايي مختلف يا نوشيدني ها داراي خاصيت پوسيدگي زايي متفاوتي </a:t>
            </a:r>
            <a:r>
              <a:rPr lang="fa-IR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 باشند.</a:t>
            </a: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fa-IR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قندهاي </a:t>
            </a:r>
            <a:r>
              <a:rPr lang="fa-IR" sz="2600" b="1" dirty="0">
                <a:solidFill>
                  <a:schemeClr val="tx1"/>
                </a:solidFill>
                <a:cs typeface="2  Mitra" panose="00000400000000000000" pitchFamily="2" charset="-78"/>
              </a:rPr>
              <a:t>موجود در </a:t>
            </a:r>
            <a:r>
              <a:rPr lang="fa-IR" sz="26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ميوه ها</a:t>
            </a:r>
            <a:r>
              <a:rPr lang="fa-IR" sz="2600" b="1" dirty="0">
                <a:solidFill>
                  <a:srgbClr val="0070C0"/>
                </a:solidFill>
                <a:cs typeface="2  Mitra" panose="00000400000000000000" pitchFamily="2" charset="-78"/>
              </a:rPr>
              <a:t>، </a:t>
            </a:r>
            <a:r>
              <a:rPr lang="fa-IR" sz="26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سبزيجات </a:t>
            </a:r>
            <a:r>
              <a:rPr lang="fa-IR" sz="2600" b="1" dirty="0">
                <a:solidFill>
                  <a:srgbClr val="0070C0"/>
                </a:solidFill>
                <a:cs typeface="2  Mitra" panose="00000400000000000000" pitchFamily="2" charset="-78"/>
              </a:rPr>
              <a:t>و غذاهاي </a:t>
            </a:r>
            <a:r>
              <a:rPr lang="fa-IR" sz="26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حاوي نشاسته </a:t>
            </a:r>
            <a:r>
              <a:rPr lang="fa-IR" sz="2600" b="1" dirty="0">
                <a:solidFill>
                  <a:srgbClr val="0070C0"/>
                </a:solidFill>
                <a:cs typeface="2  Mitra" panose="00000400000000000000" pitchFamily="2" charset="-78"/>
              </a:rPr>
              <a:t>پخته </a:t>
            </a:r>
            <a:r>
              <a:rPr lang="fa-IR" sz="2600" b="1" dirty="0">
                <a:solidFill>
                  <a:schemeClr val="tx1"/>
                </a:solidFill>
                <a:cs typeface="2  Mitra" panose="00000400000000000000" pitchFamily="2" charset="-78"/>
              </a:rPr>
              <a:t>مثل برنج و </a:t>
            </a:r>
            <a:r>
              <a:rPr lang="fa-IR" sz="26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سيب زميني </a:t>
            </a:r>
            <a:r>
              <a:rPr lang="fa-IR" sz="2600" b="1" dirty="0">
                <a:solidFill>
                  <a:schemeClr val="tx1"/>
                </a:solidFill>
                <a:cs typeface="2  Mitra" panose="00000400000000000000" pitchFamily="2" charset="-78"/>
              </a:rPr>
              <a:t>داراي </a:t>
            </a:r>
            <a:r>
              <a:rPr lang="fa-IR" sz="26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خاصيت پوسيدگي زايي </a:t>
            </a:r>
            <a:r>
              <a:rPr lang="fa-IR" sz="2600" b="1" dirty="0">
                <a:solidFill>
                  <a:srgbClr val="00B050"/>
                </a:solidFill>
                <a:cs typeface="2  Mitra" panose="00000400000000000000" pitchFamily="2" charset="-78"/>
              </a:rPr>
              <a:t>پايين </a:t>
            </a:r>
            <a:r>
              <a:rPr lang="fa-IR" sz="2600" b="1" dirty="0" smtClean="0">
                <a:cs typeface="2  Mitra" panose="00000400000000000000" pitchFamily="2" charset="-78"/>
              </a:rPr>
              <a:t>می باشند.</a:t>
            </a:r>
            <a:endParaRPr lang="fa-IR" sz="26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895600" y="372534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کربوهیدرات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8600" y="1676400"/>
            <a:ext cx="17526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68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4963" y="1371600"/>
            <a:ext cx="7086600" cy="4876800"/>
          </a:xfrm>
        </p:spPr>
        <p:txBody>
          <a:bodyPr>
            <a:noAutofit/>
          </a:bodyPr>
          <a:lstStyle/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fa-IR" b="1" dirty="0" smtClean="0">
                <a:cs typeface="2  Mitra" panose="00000400000000000000" pitchFamily="2" charset="-78"/>
              </a:rPr>
              <a:t>قندهاي </a:t>
            </a:r>
            <a:r>
              <a:rPr lang="fa-IR" b="1" dirty="0">
                <a:cs typeface="2  Mitra" panose="00000400000000000000" pitchFamily="2" charset="-78"/>
              </a:rPr>
              <a:t>موجود در </a:t>
            </a:r>
            <a:r>
              <a:rPr lang="fa-IR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فرآورده هاي </a:t>
            </a:r>
            <a:r>
              <a:rPr lang="fa-IR" b="1" dirty="0">
                <a:solidFill>
                  <a:srgbClr val="0070C0"/>
                </a:solidFill>
                <a:cs typeface="2  Mitra" panose="00000400000000000000" pitchFamily="2" charset="-78"/>
              </a:rPr>
              <a:t>لبني (شير و مشتقات آن) </a:t>
            </a:r>
            <a:r>
              <a:rPr lang="fa-IR" b="1" dirty="0">
                <a:solidFill>
                  <a:srgbClr val="00B050"/>
                </a:solidFill>
                <a:cs typeface="2  Mitra" panose="00000400000000000000" pitchFamily="2" charset="-78"/>
              </a:rPr>
              <a:t>غيرپوسيدگي زا</a:t>
            </a:r>
            <a:r>
              <a:rPr lang="fa-IR" b="1" dirty="0">
                <a:cs typeface="2  Mitra" panose="00000400000000000000" pitchFamily="2" charset="-78"/>
              </a:rPr>
              <a:t> هستند. </a:t>
            </a:r>
            <a:endParaRPr lang="en-US" b="1" dirty="0"/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endParaRPr lang="fa-IR" b="1" dirty="0" smtClean="0"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fa-IR" b="1" dirty="0" smtClean="0">
                <a:cs typeface="2  Mitra" panose="00000400000000000000" pitchFamily="2" charset="-78"/>
              </a:rPr>
              <a:t>قندهاي </a:t>
            </a:r>
            <a:r>
              <a:rPr lang="fa-IR" b="1" dirty="0">
                <a:cs typeface="2  Mitra" panose="00000400000000000000" pitchFamily="2" charset="-78"/>
              </a:rPr>
              <a:t>موجود در مواد غذايي مثل </a:t>
            </a:r>
            <a:r>
              <a:rPr lang="fa-IR" b="1" dirty="0">
                <a:solidFill>
                  <a:srgbClr val="0070C0"/>
                </a:solidFill>
                <a:cs typeface="2  Mitra" panose="00000400000000000000" pitchFamily="2" charset="-78"/>
              </a:rPr>
              <a:t>عسل</a:t>
            </a:r>
            <a:r>
              <a:rPr lang="fa-IR" b="1" dirty="0">
                <a:cs typeface="2  Mitra" panose="00000400000000000000" pitchFamily="2" charset="-78"/>
              </a:rPr>
              <a:t>، </a:t>
            </a:r>
            <a:r>
              <a:rPr lang="fa-IR" b="1" dirty="0">
                <a:solidFill>
                  <a:srgbClr val="00B050"/>
                </a:solidFill>
                <a:cs typeface="2  Mitra" panose="00000400000000000000" pitchFamily="2" charset="-78"/>
              </a:rPr>
              <a:t>آبميوه</a:t>
            </a:r>
            <a:r>
              <a:rPr lang="fa-IR" b="1" dirty="0">
                <a:cs typeface="2  Mitra" panose="00000400000000000000" pitchFamily="2" charset="-78"/>
              </a:rPr>
              <a:t>، </a:t>
            </a:r>
            <a:r>
              <a:rPr lang="fa-IR" b="1" dirty="0">
                <a:solidFill>
                  <a:srgbClr val="CC00FF"/>
                </a:solidFill>
                <a:cs typeface="2  Mitra" panose="00000400000000000000" pitchFamily="2" charset="-78"/>
              </a:rPr>
              <a:t>شكر</a:t>
            </a:r>
            <a:r>
              <a:rPr lang="fa-IR" b="1" dirty="0">
                <a:cs typeface="2  Mitra" panose="00000400000000000000" pitchFamily="2" charset="-78"/>
              </a:rPr>
              <a:t>، </a:t>
            </a:r>
            <a:r>
              <a:rPr lang="fa-IR" b="1" dirty="0">
                <a:solidFill>
                  <a:srgbClr val="0070C0"/>
                </a:solidFill>
                <a:cs typeface="2  Mitra" panose="00000400000000000000" pitchFamily="2" charset="-78"/>
              </a:rPr>
              <a:t>شيريني ها</a:t>
            </a:r>
            <a:r>
              <a:rPr lang="fa-IR" b="1" dirty="0">
                <a:cs typeface="2  Mitra" panose="00000400000000000000" pitchFamily="2" charset="-78"/>
              </a:rPr>
              <a:t>، </a:t>
            </a:r>
            <a:r>
              <a:rPr lang="fa-IR" b="1" dirty="0">
                <a:solidFill>
                  <a:srgbClr val="00B050"/>
                </a:solidFill>
                <a:cs typeface="2  Mitra" panose="00000400000000000000" pitchFamily="2" charset="-78"/>
              </a:rPr>
              <a:t>نوشابه ها </a:t>
            </a:r>
            <a:r>
              <a:rPr lang="fa-IR" b="1" dirty="0">
                <a:cs typeface="2  Mitra" panose="00000400000000000000" pitchFamily="2" charset="-78"/>
              </a:rPr>
              <a:t>و </a:t>
            </a:r>
            <a:r>
              <a:rPr lang="fa-IR" b="1" dirty="0">
                <a:solidFill>
                  <a:srgbClr val="FF00FF"/>
                </a:solidFill>
                <a:cs typeface="2  Mitra" panose="00000400000000000000" pitchFamily="2" charset="-78"/>
              </a:rPr>
              <a:t>بيسكويت ها </a:t>
            </a:r>
            <a:r>
              <a:rPr lang="fa-IR" b="1" dirty="0">
                <a:solidFill>
                  <a:srgbClr val="FF0000"/>
                </a:solidFill>
                <a:cs typeface="2  Mitra" panose="00000400000000000000" pitchFamily="2" charset="-78"/>
              </a:rPr>
              <a:t>بسيار پوسيدگي زا </a:t>
            </a:r>
            <a:r>
              <a:rPr lang="fa-IR" b="1" dirty="0" smtClean="0">
                <a:cs typeface="2  Mitra" panose="00000400000000000000" pitchFamily="2" charset="-78"/>
              </a:rPr>
              <a:t>می باشند.</a:t>
            </a:r>
            <a:endParaRPr lang="fa-IR" b="1" dirty="0"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895600" y="372534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کربوهیدرات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3" y="1905000"/>
            <a:ext cx="181927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40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9900"/>
            <a:ext cx="8229600" cy="5181600"/>
          </a:xfrm>
        </p:spPr>
        <p:txBody>
          <a:bodyPr>
            <a:normAutofit/>
          </a:bodyPr>
          <a:lstStyle/>
          <a:p>
            <a:pPr marL="0" indent="-609600" algn="r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36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1- شكل ماده غذایي: </a:t>
            </a:r>
            <a:r>
              <a:rPr lang="fa-IR" sz="2800" b="1" dirty="0" smtClean="0">
                <a:cs typeface="2  Mitra" panose="00000400000000000000" pitchFamily="2" charset="-78"/>
              </a:rPr>
              <a:t>(جامد يا مايع بودن)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مايعات </a:t>
            </a:r>
            <a:r>
              <a:rPr lang="fa-IR" sz="2800" b="1" dirty="0" smtClean="0">
                <a:cs typeface="2  Mitra" panose="00000400000000000000" pitchFamily="2" charset="-78"/>
              </a:rPr>
              <a:t>در مقایسه با غذاهای جامد مانند </a:t>
            </a:r>
            <a:r>
              <a:rPr lang="fa-IR" sz="28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بیسکویت و کیک ها </a:t>
            </a:r>
            <a:r>
              <a:rPr lang="fa-IR" sz="2800" b="1" dirty="0" smtClean="0">
                <a:cs typeface="2  Mitra" panose="00000400000000000000" pitchFamily="2" charset="-78"/>
              </a:rPr>
              <a:t>به سرعت از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محیط دهان پاک</a:t>
            </a:r>
            <a:r>
              <a:rPr lang="fa-IR" sz="2800" b="1" dirty="0" smtClean="0">
                <a:cs typeface="2  Mitra" panose="00000400000000000000" pitchFamily="2" charset="-78"/>
              </a:rPr>
              <a:t> می شوند لذا خاصیت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پوسیدگی زایی کمتری </a:t>
            </a:r>
            <a:r>
              <a:rPr lang="fa-IR" sz="2800" b="1" dirty="0" smtClean="0">
                <a:cs typeface="2  Mitra" panose="00000400000000000000" pitchFamily="2" charset="-78"/>
              </a:rPr>
              <a:t>دارند.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مواد قندی </a:t>
            </a:r>
            <a:r>
              <a:rPr lang="fa-IR" sz="2800" b="1" dirty="0" smtClean="0">
                <a:cs typeface="2  Mitra" panose="00000400000000000000" pitchFamily="2" charset="-78"/>
              </a:rPr>
              <a:t>مثل </a:t>
            </a:r>
            <a:r>
              <a:rPr lang="fa-IR" sz="2800" b="1" dirty="0" smtClean="0">
                <a:solidFill>
                  <a:srgbClr val="3366FF"/>
                </a:solidFill>
                <a:cs typeface="2  Mitra" panose="00000400000000000000" pitchFamily="2" charset="-78"/>
              </a:rPr>
              <a:t>آبنبات، خوشبو کننده های نعنائی دهان </a:t>
            </a:r>
            <a:r>
              <a:rPr lang="fa-IR" sz="2800" b="1" dirty="0" smtClean="0">
                <a:cs typeface="2  Mitra" panose="00000400000000000000" pitchFamily="2" charset="-78"/>
              </a:rPr>
              <a:t>که به آهستگی در دهان حل می شوند دارای خاصیت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پوسیدگی زایی بیشتری </a:t>
            </a:r>
            <a:r>
              <a:rPr lang="fa-IR" sz="2800" b="1" dirty="0" smtClean="0">
                <a:cs typeface="2  Mitra" panose="00000400000000000000" pitchFamily="2" charset="-78"/>
              </a:rPr>
              <a:t>می باشند.</a:t>
            </a: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892225" y="346364"/>
            <a:ext cx="692912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عوامل تاثیرگذار در پوسیدگی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225" y="1136075"/>
            <a:ext cx="1447627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4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2224" y="1371600"/>
            <a:ext cx="7337375" cy="3962400"/>
          </a:xfrm>
        </p:spPr>
        <p:txBody>
          <a:bodyPr>
            <a:normAutofit/>
          </a:bodyPr>
          <a:lstStyle/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3600" b="1" dirty="0">
                <a:solidFill>
                  <a:srgbClr val="FF00FF"/>
                </a:solidFill>
                <a:cs typeface="2  Mitra" panose="00000400000000000000" pitchFamily="2" charset="-78"/>
              </a:rPr>
              <a:t>2-</a:t>
            </a:r>
            <a:r>
              <a:rPr lang="fa-IR" sz="36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</a:t>
            </a:r>
            <a:r>
              <a:rPr lang="fa-IR" sz="3600" b="1" dirty="0">
                <a:solidFill>
                  <a:srgbClr val="FF00FF"/>
                </a:solidFill>
                <a:cs typeface="2  Mitra" panose="00000400000000000000" pitchFamily="2" charset="-78"/>
              </a:rPr>
              <a:t>قوام ماده </a:t>
            </a:r>
            <a:r>
              <a:rPr lang="fa-IR" sz="36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غذایي</a:t>
            </a:r>
            <a:r>
              <a:rPr lang="fa-IR" sz="3600" b="1" dirty="0">
                <a:solidFill>
                  <a:srgbClr val="FF00FF"/>
                </a:solidFill>
                <a:cs typeface="2  Mitra" panose="00000400000000000000" pitchFamily="2" charset="-78"/>
              </a:rPr>
              <a:t>:  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cs typeface="2  Mitra" panose="00000400000000000000" pitchFamily="2" charset="-78"/>
              </a:rPr>
              <a:t>تنقلاتی که قدرت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چسبندگي بيشتری </a:t>
            </a:r>
            <a:r>
              <a:rPr lang="fa-IR" sz="2800" b="1" dirty="0" smtClean="0">
                <a:cs typeface="2  Mitra" panose="00000400000000000000" pitchFamily="2" charset="-78"/>
              </a:rPr>
              <a:t>بر سطح دندان ها دارند (مثل </a:t>
            </a:r>
            <a:r>
              <a:rPr lang="fa-IR" sz="2800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چيپس، گز، سوهان، شكلات</a:t>
            </a:r>
            <a:r>
              <a:rPr lang="fa-IR" sz="2800" b="1" dirty="0" smtClean="0">
                <a:cs typeface="2  Mitra" panose="00000400000000000000" pitchFamily="2" charset="-78"/>
              </a:rPr>
              <a:t>) مدت زمان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طولاني تری در تماس </a:t>
            </a:r>
            <a:r>
              <a:rPr lang="fa-IR" sz="2800" b="1" dirty="0" smtClean="0">
                <a:cs typeface="2  Mitra" panose="00000400000000000000" pitchFamily="2" charset="-78"/>
              </a:rPr>
              <a:t>با دندان می باشند. بنابراین میزان پوسيدگي زائي آنها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بيشتر</a:t>
            </a:r>
            <a:r>
              <a:rPr lang="fa-IR" sz="2800" b="1" dirty="0" smtClean="0">
                <a:cs typeface="2  Mitra" panose="00000400000000000000" pitchFamily="2" charset="-78"/>
              </a:rPr>
              <a:t> خواهد بود.</a:t>
            </a:r>
            <a:endParaRPr lang="en-US" sz="2800" b="1" dirty="0" smtClean="0"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892225" y="346364"/>
            <a:ext cx="692912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عوامل تاثیرگذار در پوسیدگی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713" y="4343400"/>
            <a:ext cx="2724150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70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8134350" cy="4953000"/>
          </a:xfrm>
        </p:spPr>
        <p:txBody>
          <a:bodyPr>
            <a:normAutofit/>
          </a:bodyPr>
          <a:lstStyle/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9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3- </a:t>
            </a:r>
            <a:r>
              <a:rPr lang="fa-IR" sz="2900" b="1" dirty="0">
                <a:solidFill>
                  <a:srgbClr val="FF00FF"/>
                </a:solidFill>
                <a:cs typeface="2  Mitra" panose="00000400000000000000" pitchFamily="2" charset="-78"/>
              </a:rPr>
              <a:t>دفعات مصرف مواد </a:t>
            </a:r>
            <a:r>
              <a:rPr lang="fa-IR" sz="29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غذایي :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>
                <a:cs typeface="2  Mitra" panose="00000400000000000000" pitchFamily="2" charset="-78"/>
              </a:rPr>
              <a:t>  با هربار مصرف مواد قندی، محیط پلاک میکروبی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اسیدی شده </a:t>
            </a:r>
            <a:r>
              <a:rPr lang="fa-IR" sz="2800" b="1" dirty="0" smtClean="0">
                <a:cs typeface="2  Mitra" panose="00000400000000000000" pitchFamily="2" charset="-78"/>
              </a:rPr>
              <a:t>و منجر به پوسیدگی می شود.</a:t>
            </a:r>
            <a:r>
              <a:rPr lang="en-US" sz="2800" b="1" dirty="0" smtClean="0"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cs typeface="2  Mitra" panose="00000400000000000000" pitchFamily="2" charset="-78"/>
              </a:rPr>
              <a:t>بنابراین هرچه دفعات مصرف این مواد کمتر باشد، احتمال پوسیدگی پایین تر می آید. 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cs typeface="2  Mitra" panose="00000400000000000000" pitchFamily="2" charset="-78"/>
              </a:rPr>
              <a:t>از تکرار استفاده از خوردنی های و تنقلات شیرین در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فواصل وعده های اصلی</a:t>
            </a:r>
            <a:r>
              <a:rPr lang="fa-IR" sz="2800" b="1" dirty="0" smtClean="0">
                <a:cs typeface="2  Mitra" panose="00000400000000000000" pitchFamily="2" charset="-78"/>
              </a:rPr>
              <a:t> غذایی باید </a:t>
            </a:r>
            <a:r>
              <a:rPr lang="fa-IR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خودداری</a:t>
            </a:r>
            <a:r>
              <a:rPr lang="fa-IR" sz="2800" b="1" dirty="0" smtClean="0">
                <a:cs typeface="2  Mitra" panose="00000400000000000000" pitchFamily="2" charset="-78"/>
              </a:rPr>
              <a:t> شود.</a:t>
            </a:r>
            <a:endParaRPr lang="fa-IR" sz="2800" b="1" dirty="0"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892225" y="346364"/>
            <a:ext cx="692912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عوامل تاثیرگذار در پوسیدگی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90599" y="4724400"/>
            <a:ext cx="2384375" cy="178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8570" y="1371600"/>
            <a:ext cx="8001000" cy="4953000"/>
          </a:xfrm>
        </p:spPr>
        <p:txBody>
          <a:bodyPr>
            <a:normAutofit fontScale="92500" lnSpcReduction="20000"/>
          </a:bodyPr>
          <a:lstStyle/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9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4- ترکیب و ترتیب غذاهای مصرفی:  </a:t>
            </a:r>
            <a:endParaRPr lang="fa-IR" sz="2900" b="1" dirty="0">
              <a:solidFill>
                <a:srgbClr val="FF00FF"/>
              </a:solidFill>
              <a:cs typeface="2  Mitra" panose="00000400000000000000" pitchFamily="2" charset="-78"/>
            </a:endParaRP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cs typeface="2  Mitra" panose="00000400000000000000" pitchFamily="2" charset="-78"/>
              </a:rPr>
              <a:t>مصرف غذاها با هم می تواند اثرات پوسیدگی زایی را کاهش یا افزایش دهند.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استفاده از نوشابه ها </a:t>
            </a:r>
            <a:r>
              <a:rPr lang="fa-IR" sz="2800" b="1" dirty="0" smtClean="0">
                <a:cs typeface="2  Mitra" panose="00000400000000000000" pitchFamily="2" charset="-78"/>
              </a:rPr>
              <a:t>و غذاهای حاوی مواد قندی همراه با سایر مواد غذایی دیگر، فرصت مناسب برای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تولید اسید </a:t>
            </a:r>
            <a:r>
              <a:rPr lang="fa-IR" sz="2800" b="1" dirty="0" smtClean="0">
                <a:cs typeface="2  Mitra" panose="00000400000000000000" pitchFamily="2" charset="-78"/>
              </a:rPr>
              <a:t>را فراهم می کنند.</a:t>
            </a:r>
          </a:p>
          <a:p>
            <a:pPr marL="0" indent="-609600" algn="just" rtl="1" eaLnBrk="1" hangingPunct="1">
              <a:lnSpc>
                <a:spcPct val="150000"/>
              </a:lnSpc>
              <a:spcBef>
                <a:spcPts val="0"/>
              </a:spcBef>
              <a:buClr>
                <a:srgbClr val="FFFF00"/>
              </a:buClr>
              <a:buFont typeface="Wingdings" panose="05000000000000000000" pitchFamily="2" charset="2"/>
              <a:buNone/>
              <a:defRPr/>
            </a:pPr>
            <a:r>
              <a:rPr lang="fa-IR" sz="2800" b="1" dirty="0" smtClean="0">
                <a:cs typeface="2  Mitra" panose="00000400000000000000" pitchFamily="2" charset="-78"/>
              </a:rPr>
              <a:t>استفاده از غذاهای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حاوی کلسیم</a:t>
            </a:r>
            <a:r>
              <a:rPr 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cs typeface="2  Mitra" panose="00000400000000000000" pitchFamily="2" charset="-78"/>
              </a:rPr>
              <a:t>(مثل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ماست بدون چربی و پنیر)</a:t>
            </a:r>
            <a:r>
              <a:rPr lang="en-US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cs typeface="2  Mitra" panose="00000400000000000000" pitchFamily="2" charset="-78"/>
              </a:rPr>
              <a:t>یا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فلوراید</a:t>
            </a:r>
            <a:r>
              <a:rPr lang="en-US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cs typeface="2  Mitra" panose="00000400000000000000" pitchFamily="2" charset="-78"/>
              </a:rPr>
              <a:t>(مثل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اسفناج پخته شده، پنیر و ذرت کنسرو شده</a:t>
            </a:r>
            <a:r>
              <a:rPr lang="fa-IR" sz="2800" b="1" dirty="0" smtClean="0">
                <a:cs typeface="2  Mitra" panose="00000400000000000000" pitchFamily="2" charset="-78"/>
              </a:rPr>
              <a:t>) و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غذاهای سفت </a:t>
            </a:r>
            <a:r>
              <a:rPr lang="fa-IR" sz="2800" b="1" dirty="0" smtClean="0">
                <a:cs typeface="2  Mitra" panose="00000400000000000000" pitchFamily="2" charset="-78"/>
              </a:rPr>
              <a:t>و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حاوی فیبر</a:t>
            </a:r>
            <a:r>
              <a:rPr lang="en-US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cs typeface="2  Mitra" panose="00000400000000000000" pitchFamily="2" charset="-78"/>
              </a:rPr>
              <a:t>(مثل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میوه و سبزیجات خام و مرکبات</a:t>
            </a:r>
            <a:r>
              <a:rPr lang="fa-IR" sz="2800" b="1" dirty="0" smtClean="0">
                <a:cs typeface="2  Mitra" panose="00000400000000000000" pitchFamily="2" charset="-78"/>
              </a:rPr>
              <a:t>) همزمان با سایر مواد غذایی تاثیر مثبتی را در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کاهش پوسیدگی زایی </a:t>
            </a:r>
            <a:r>
              <a:rPr lang="fa-IR" sz="2800" b="1" dirty="0" smtClean="0">
                <a:cs typeface="2  Mitra" panose="00000400000000000000" pitchFamily="2" charset="-78"/>
              </a:rPr>
              <a:t>دارد.  </a:t>
            </a:r>
            <a:endParaRPr lang="en-US" sz="2800" b="1" dirty="0" smtClean="0"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892225" y="346364"/>
            <a:ext cx="692912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عوامل تاثیرگذار در پوسیدگی دندان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52399" y="914400"/>
            <a:ext cx="1072343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4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895350"/>
            <a:ext cx="6857999" cy="4495800"/>
          </a:xfrm>
        </p:spPr>
        <p:txBody>
          <a:bodyPr>
            <a:noAutofit/>
          </a:bodyPr>
          <a:lstStyle/>
          <a:p>
            <a:pPr marL="0" indent="0" algn="ctr" rtl="1" eaLnBrk="1" hangingPunct="1">
              <a:lnSpc>
                <a:spcPct val="150000"/>
              </a:lnSpc>
              <a:buNone/>
              <a:defRPr/>
            </a:pPr>
            <a:r>
              <a:rPr lang="fa-IR" b="1" dirty="0" smtClean="0">
                <a:cs typeface="2  Mitra" panose="00000400000000000000" pitchFamily="2" charset="-78"/>
              </a:rPr>
              <a:t>آيا ميتوان مواد قندي را کاملا از غذاهاي روزانه خارج كنيم ؟ </a:t>
            </a:r>
            <a:r>
              <a:rPr lang="fa-IR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پاسخ منفی است</a:t>
            </a:r>
            <a:endParaRPr lang="fa-IR" b="1" dirty="0" smtClean="0">
              <a:cs typeface="2  Mitra" panose="00000400000000000000" pitchFamily="2" charset="-78"/>
            </a:endParaRPr>
          </a:p>
          <a:p>
            <a:pPr marL="0" indent="0" algn="ctr" rtl="1" eaLnBrk="1" hangingPunct="1">
              <a:lnSpc>
                <a:spcPct val="150000"/>
              </a:lnSpc>
              <a:buNone/>
              <a:defRPr/>
            </a:pPr>
            <a:endParaRPr lang="fa-IR" b="1" dirty="0">
              <a:cs typeface="2  Mitra" panose="00000400000000000000" pitchFamily="2" charset="-78"/>
            </a:endParaRPr>
          </a:p>
          <a:p>
            <a:pPr marL="0" indent="0" algn="ctr" rtl="1" eaLnBrk="1" hangingPunct="1">
              <a:lnSpc>
                <a:spcPct val="150000"/>
              </a:lnSpc>
              <a:buNone/>
              <a:defRPr/>
            </a:pPr>
            <a:r>
              <a:rPr lang="fa-IR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مواد قندی </a:t>
            </a:r>
            <a:r>
              <a:rPr lang="fa-IR" b="1" dirty="0" smtClean="0">
                <a:cs typeface="2  Mitra" panose="00000400000000000000" pitchFamily="2" charset="-78"/>
              </a:rPr>
              <a:t>و </a:t>
            </a:r>
            <a:r>
              <a:rPr lang="fa-IR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نشاسته دار </a:t>
            </a:r>
            <a:r>
              <a:rPr lang="fa-IR" b="1" dirty="0" smtClean="0">
                <a:cs typeface="2  Mitra" panose="00000400000000000000" pitchFamily="2" charset="-78"/>
              </a:rPr>
              <a:t>را از رژیم غذایی </a:t>
            </a:r>
            <a:r>
              <a:rPr lang="fa-IR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نمی توان حذف نمود</a:t>
            </a:r>
            <a:r>
              <a:rPr lang="fa-IR" b="1" dirty="0" smtClean="0">
                <a:cs typeface="2  Mitra" panose="00000400000000000000" pitchFamily="2" charset="-78"/>
              </a:rPr>
              <a:t>، ولی با رعایت توصیه های تغذیه ای مناسب از اثرات </a:t>
            </a:r>
            <a:r>
              <a:rPr lang="fa-IR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پوسیدگی زایی </a:t>
            </a:r>
            <a:r>
              <a:rPr lang="fa-IR" b="1" dirty="0" smtClean="0">
                <a:cs typeface="2  Mitra" panose="00000400000000000000" pitchFamily="2" charset="-78"/>
              </a:rPr>
              <a:t>آنها می توان کاست. </a:t>
            </a:r>
            <a:endParaRPr lang="en-US" b="1" dirty="0" smtClean="0">
              <a:cs typeface="2  Mitra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52399" y="1676400"/>
            <a:ext cx="2298123" cy="3714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578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716526" y="502749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توصیه های تغذیه ای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726" y="1447800"/>
            <a:ext cx="8229600" cy="48006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بهتر است به عنوان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میان وعده</a:t>
            </a:r>
            <a:r>
              <a:rPr lang="fa-IR" sz="2800" b="1" dirty="0" smtClean="0">
                <a:cs typeface="2  Mitra" panose="00000400000000000000" pitchFamily="2" charset="-78"/>
              </a:rPr>
              <a:t> به جای شیرینی از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میوه های تازه </a:t>
            </a:r>
            <a:r>
              <a:rPr lang="fa-IR" sz="2800" b="1" dirty="0" smtClean="0">
                <a:cs typeface="2  Mitra" panose="00000400000000000000" pitchFamily="2" charset="-78"/>
              </a:rPr>
              <a:t>و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سبزیجات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3366FF"/>
                </a:solidFill>
                <a:cs typeface="2  Mitra" panose="00000400000000000000" pitchFamily="2" charset="-78"/>
              </a:rPr>
              <a:t>ماست ساده </a:t>
            </a:r>
            <a:r>
              <a:rPr lang="fa-IR" sz="2800" b="1" dirty="0" smtClean="0">
                <a:cs typeface="2  Mitra" panose="00000400000000000000" pitchFamily="2" charset="-78"/>
              </a:rPr>
              <a:t>و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مغزها</a:t>
            </a:r>
            <a:r>
              <a:rPr lang="en-US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cs typeface="2  Mitra" panose="00000400000000000000" pitchFamily="2" charset="-78"/>
              </a:rPr>
              <a:t>(بادام، گردو و...) استفاده شود.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مصرف موادی قندی محدود به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وعده های اصلی غذایی</a:t>
            </a:r>
            <a:r>
              <a:rPr lang="fa-IR" sz="2800" b="1" dirty="0" smtClean="0">
                <a:cs typeface="2  Mitra" panose="00000400000000000000" pitchFamily="2" charset="-78"/>
              </a:rPr>
              <a:t>(صبحانه، نهار، شام) گردد که پس از آنها مسواک زده شود.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درصورت مصرف هرنوع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ماده قندی</a:t>
            </a:r>
            <a:r>
              <a:rPr lang="fa-IR" sz="2800" b="1" dirty="0" smtClean="0">
                <a:cs typeface="2  Mitra" panose="00000400000000000000" pitchFamily="2" charset="-78"/>
              </a:rPr>
              <a:t>، لازم است بلافاصله دندان ها را مسواک زد و درصورت عدم دسترسی چند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مرتبه دهان و دندان </a:t>
            </a:r>
            <a:r>
              <a:rPr lang="fa-IR" sz="2800" b="1" dirty="0" smtClean="0">
                <a:cs typeface="2  Mitra" panose="00000400000000000000" pitchFamily="2" charset="-78"/>
              </a:rPr>
              <a:t>را با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 آب شستشو </a:t>
            </a:r>
            <a:r>
              <a:rPr lang="fa-IR" sz="2800" b="1" dirty="0" smtClean="0">
                <a:cs typeface="2  Mitra" panose="00000400000000000000" pitchFamily="2" charset="-78"/>
              </a:rPr>
              <a:t>داد.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5643993"/>
            <a:ext cx="33337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716526" y="452874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توصیه های تغذیه ای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4038" y="1221799"/>
            <a:ext cx="8165726" cy="4876800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فست فود</a:t>
            </a:r>
            <a:r>
              <a:rPr lang="fa-IR" sz="2800" b="1" dirty="0" smtClean="0">
                <a:cs typeface="2  Mitra" panose="00000400000000000000" pitchFamily="2" charset="-78"/>
              </a:rPr>
              <a:t>،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نوشابه ها </a:t>
            </a:r>
            <a:r>
              <a:rPr lang="fa-IR" sz="2800" b="1" dirty="0" smtClean="0">
                <a:cs typeface="2  Mitra" panose="00000400000000000000" pitchFamily="2" charset="-78"/>
              </a:rPr>
              <a:t>و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تنقلات شیرین </a:t>
            </a:r>
            <a:r>
              <a:rPr lang="fa-IR" sz="2800" b="1" dirty="0" smtClean="0">
                <a:cs typeface="2  Mitra" panose="00000400000000000000" pitchFamily="2" charset="-78"/>
              </a:rPr>
              <a:t>نبایستی به صورت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روزمره</a:t>
            </a:r>
            <a:r>
              <a:rPr lang="fa-IR" sz="2800" b="1" dirty="0" smtClean="0">
                <a:cs typeface="2  Mitra" panose="00000400000000000000" pitchFamily="2" charset="-78"/>
              </a:rPr>
              <a:t> به کودکان داده شود.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درصورت استفاده از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شربت های دارویی </a:t>
            </a:r>
            <a:r>
              <a:rPr lang="fa-IR" sz="2800" b="1" dirty="0" smtClean="0">
                <a:cs typeface="2  Mitra" panose="00000400000000000000" pitchFamily="2" charset="-78"/>
              </a:rPr>
              <a:t>و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تقویتی شیرین </a:t>
            </a:r>
            <a:r>
              <a:rPr lang="fa-IR" sz="2800" b="1" dirty="0" smtClean="0">
                <a:cs typeface="2  Mitra" panose="00000400000000000000" pitchFamily="2" charset="-78"/>
              </a:rPr>
              <a:t>بعد از هربار مصرف جهت پاک شدن از سطح دندان ها به کودک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میزان کافی آب </a:t>
            </a:r>
            <a:r>
              <a:rPr lang="fa-IR" sz="2800" b="1" dirty="0" smtClean="0">
                <a:cs typeface="2  Mitra" panose="00000400000000000000" pitchFamily="2" charset="-78"/>
              </a:rPr>
              <a:t>داده شود.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استفاده از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محصولات لبنی</a:t>
            </a:r>
            <a:r>
              <a:rPr lang="fa-IR" sz="2800" b="1" dirty="0" smtClean="0">
                <a:cs typeface="2  Mitra" panose="00000400000000000000" pitchFamily="2" charset="-78"/>
              </a:rPr>
              <a:t>(مثل پنیر) در پایان وعده غذایی باعث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کاهش میزان اسید </a:t>
            </a:r>
            <a:r>
              <a:rPr lang="fa-IR" sz="2800" b="1" dirty="0" smtClean="0">
                <a:cs typeface="2  Mitra" panose="00000400000000000000" pitchFamily="2" charset="-78"/>
              </a:rPr>
              <a:t>در دهان می گردد. اقدام به خوردن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لقمه نان و پنیر </a:t>
            </a:r>
            <a:r>
              <a:rPr lang="fa-IR" sz="2800" b="1" dirty="0" smtClean="0">
                <a:cs typeface="2  Mitra" panose="00000400000000000000" pitchFamily="2" charset="-78"/>
              </a:rPr>
              <a:t>در آخر هر وعده غذایی مانند گذشتگان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عادت غذایی مناسب </a:t>
            </a:r>
            <a:r>
              <a:rPr lang="fa-IR" sz="2800" b="1" dirty="0" smtClean="0">
                <a:cs typeface="2  Mitra" panose="00000400000000000000" pitchFamily="2" charset="-78"/>
              </a:rPr>
              <a:t>باشد.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endParaRPr lang="en-US" sz="2800" b="1" dirty="0">
              <a:cs typeface="2  Mitra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56" y="5308111"/>
            <a:ext cx="1819275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8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716526" y="502749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توصیه های تغذیه ای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371600"/>
            <a:ext cx="7467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درصورت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مصرف شیرینی </a:t>
            </a:r>
            <a:r>
              <a:rPr lang="fa-IR" sz="2800" b="1" dirty="0" smtClean="0">
                <a:cs typeface="2  Mitra" panose="00000400000000000000" pitchFamily="2" charset="-78"/>
              </a:rPr>
              <a:t>جهت کاهش اثرپوسیدگی زایی آن، استفاده </a:t>
            </a:r>
            <a:r>
              <a:rPr lang="fa-IR" sz="28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همزمان با شیر </a:t>
            </a:r>
            <a:r>
              <a:rPr lang="fa-IR" sz="2800" b="1" dirty="0" smtClean="0">
                <a:cs typeface="2  Mitra" panose="00000400000000000000" pitchFamily="2" charset="-78"/>
              </a:rPr>
              <a:t>به دلیل داشتن فسفر و کلسیم که یونهای لازم را برای آهکی شدن مجدد مینا در اختیار دندان قرار می دهند توصیه می گردد.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استفاده از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موادغذایی خام </a:t>
            </a:r>
            <a:r>
              <a:rPr lang="fa-IR" sz="2800" b="1" dirty="0" smtClean="0">
                <a:cs typeface="2  Mitra" panose="00000400000000000000" pitchFamily="2" charset="-78"/>
              </a:rPr>
              <a:t>(سبزی) با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غذاهای پخته</a:t>
            </a:r>
            <a:r>
              <a:rPr lang="fa-IR" sz="2800" b="1" dirty="0" smtClean="0">
                <a:cs typeface="2  Mitra" panose="00000400000000000000" pitchFamily="2" charset="-78"/>
              </a:rPr>
              <a:t>( وعده اصلی غذایی) علاوه بر پاکسازی غذا از سطح دندان ها به افزایش جریان بزاق نیز کمک می کند.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5257800"/>
            <a:ext cx="24384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56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2716526" y="502749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توصیه های تغذیه ای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726" y="1295400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استفاده از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آب </a:t>
            </a:r>
            <a:r>
              <a:rPr lang="fa-IR" sz="2800" b="1" dirty="0" smtClean="0">
                <a:cs typeface="2  Mitra" panose="00000400000000000000" pitchFamily="2" charset="-78"/>
              </a:rPr>
              <a:t>بین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وعده های اصلی غذایی </a:t>
            </a:r>
            <a:r>
              <a:rPr lang="fa-IR" sz="2800" b="1" dirty="0" smtClean="0">
                <a:cs typeface="2  Mitra" panose="00000400000000000000" pitchFamily="2" charset="-78"/>
              </a:rPr>
              <a:t>توصیه می گردد.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بهتر است کودک پس از </a:t>
            </a:r>
            <a:r>
              <a:rPr lang="fa-IR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وعده غذایی شام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و قبل از خوابیدن </a:t>
            </a:r>
            <a:r>
              <a:rPr lang="fa-IR" sz="2800" b="1" dirty="0" smtClean="0">
                <a:cs typeface="2  Mitra" panose="00000400000000000000" pitchFamily="2" charset="-78"/>
              </a:rPr>
              <a:t>از میان وعده های حاوی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 کربوهیدرات </a:t>
            </a:r>
            <a:r>
              <a:rPr lang="fa-IR" sz="2800" b="1" dirty="0" smtClean="0">
                <a:cs typeface="2  Mitra" panose="00000400000000000000" pitchFamily="2" charset="-78"/>
              </a:rPr>
              <a:t>استفاده نکند.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درصورت تمایل کودک به مصرف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آدامس</a:t>
            </a:r>
            <a:r>
              <a:rPr lang="fa-IR" sz="2800" b="1" dirty="0" smtClean="0">
                <a:cs typeface="2  Mitra" panose="00000400000000000000" pitchFamily="2" charset="-78"/>
              </a:rPr>
              <a:t>، استفاده از آدامس های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بدون قند</a:t>
            </a:r>
            <a:r>
              <a:rPr lang="fa-IR" sz="2800" b="1" dirty="0" smtClean="0">
                <a:cs typeface="2  Mitra" panose="00000400000000000000" pitchFamily="2" charset="-78"/>
              </a:rPr>
              <a:t> توصیه می گردد.</a:t>
            </a:r>
          </a:p>
          <a:p>
            <a:pPr algn="just" rtl="1">
              <a:lnSpc>
                <a:spcPct val="150000"/>
              </a:lnSpc>
              <a:buBlip>
                <a:blip r:embed="rId2"/>
              </a:buBlip>
            </a:pPr>
            <a:r>
              <a:rPr lang="fa-IR" sz="2800" b="1" dirty="0" smtClean="0">
                <a:cs typeface="2  Mitra" panose="00000400000000000000" pitchFamily="2" charset="-78"/>
              </a:rPr>
              <a:t>بلافاصله پس از مصرف نوشیدنی های اسیدی مثل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آب پرتقال نباید دندان ها را مسواک کرد. </a:t>
            </a:r>
            <a:r>
              <a:rPr lang="fa-IR" sz="2800" b="1" dirty="0" smtClean="0">
                <a:cs typeface="2  Mitra" panose="00000400000000000000" pitchFamily="2" charset="-78"/>
              </a:rPr>
              <a:t>زیرا می تواند باعث </a:t>
            </a:r>
            <a:r>
              <a:rPr lang="fa-IR" sz="2800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سایش</a:t>
            </a:r>
            <a:r>
              <a:rPr lang="fa-IR" sz="2800" b="1" dirty="0" smtClean="0">
                <a:cs typeface="2  Mitra" panose="00000400000000000000" pitchFamily="2" charset="-78"/>
              </a:rPr>
              <a:t> بر روی دندان ها گردد، پس باید مدتی پس از مصرف این نوشیدنی ها مسواک زد.</a:t>
            </a:r>
            <a:endParaRPr lang="en-US" sz="2800" b="1" dirty="0">
              <a:cs typeface="2  Mitra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4800" y="259168"/>
            <a:ext cx="16954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33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04800" y="1304924"/>
            <a:ext cx="84963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fa-IR" altLang="en-US" sz="3200" b="1" dirty="0">
                <a:solidFill>
                  <a:schemeClr val="tx1"/>
                </a:solidFill>
                <a:cs typeface="2  Mitra" panose="00000400000000000000" pitchFamily="2" charset="-78"/>
              </a:rPr>
              <a:t>فلوراید یک ماده طبیعی است که باعث </a:t>
            </a:r>
            <a:r>
              <a:rPr lang="fa-IR" altLang="en-US" sz="3200" b="1" dirty="0">
                <a:solidFill>
                  <a:srgbClr val="FF3300"/>
                </a:solidFill>
                <a:cs typeface="2  Mitra" panose="00000400000000000000" pitchFamily="2" charset="-78"/>
              </a:rPr>
              <a:t>افزایش مقاومت دندانها در برابر پوسیدگی</a:t>
            </a:r>
            <a:r>
              <a:rPr lang="fa-IR" altLang="en-US" sz="3200" b="1" dirty="0">
                <a:cs typeface="2  Mitra" panose="00000400000000000000" pitchFamily="2" charset="-78"/>
              </a:rPr>
              <a:t> </a:t>
            </a:r>
            <a:r>
              <a:rPr lang="fa-IR" altLang="en-US" sz="3200" b="1" dirty="0">
                <a:solidFill>
                  <a:schemeClr val="tx1"/>
                </a:solidFill>
                <a:cs typeface="2  Mitra" panose="00000400000000000000" pitchFamily="2" charset="-78"/>
              </a:rPr>
              <a:t>می شود. 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fa-IR" altLang="en-US" sz="3200" b="1" dirty="0">
                <a:solidFill>
                  <a:schemeClr val="tx1"/>
                </a:solidFill>
                <a:cs typeface="2  Mitra" panose="00000400000000000000" pitchFamily="2" charset="-78"/>
              </a:rPr>
              <a:t>این ماده از راه آب آشامیدنی، غذاهای دریایی مثل ماهی و میگو، چای، بعضی از میوه ها و... به بدن می رسد. </a:t>
            </a:r>
            <a:endParaRPr lang="en-US" altLang="en-US" sz="3200" b="1" dirty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>
              <a:lnSpc>
                <a:spcPct val="150000"/>
              </a:lnSpc>
              <a:buNone/>
            </a:pPr>
            <a:r>
              <a:rPr lang="fa-IR" altLang="en-US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میزان مناسب فلوراید آب آشامیدنی </a:t>
            </a:r>
            <a:r>
              <a:rPr lang="en-US" altLang="en-US" sz="3200" b="1" dirty="0">
                <a:solidFill>
                  <a:srgbClr val="FF3300"/>
                </a:solidFill>
                <a:cs typeface="2  Mitra" panose="00000400000000000000" pitchFamily="2" charset="-78"/>
              </a:rPr>
              <a:t>ppm</a:t>
            </a:r>
            <a:r>
              <a:rPr lang="fa-IR" altLang="en-US" sz="3200" b="1" dirty="0">
                <a:solidFill>
                  <a:srgbClr val="FF3300"/>
                </a:solidFill>
                <a:cs typeface="2  Mitra" panose="00000400000000000000" pitchFamily="2" charset="-78"/>
              </a:rPr>
              <a:t> 1.2-0.7 </a:t>
            </a:r>
            <a:r>
              <a:rPr lang="fa-IR" altLang="en-US" sz="3200" b="1" dirty="0">
                <a:solidFill>
                  <a:srgbClr val="0070C0"/>
                </a:solidFill>
                <a:cs typeface="2  Mitra" panose="00000400000000000000" pitchFamily="2" charset="-78"/>
              </a:rPr>
              <a:t>می باشد0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fa-IR" altLang="en-US" sz="3200" b="1" dirty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2716526" y="502749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فلوراید چیست؟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348" y="5181600"/>
            <a:ext cx="3403203" cy="1554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8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85800" y="1032159"/>
            <a:ext cx="7912100" cy="3962400"/>
          </a:xfrm>
        </p:spPr>
        <p:txBody>
          <a:bodyPr>
            <a:normAutofit lnSpcReduction="10000"/>
          </a:bodyPr>
          <a:lstStyle/>
          <a:p>
            <a:pPr algn="just" rtl="1" eaLnBrk="1" hangingPunct="1">
              <a:lnSpc>
                <a:spcPct val="200000"/>
              </a:lnSpc>
              <a:defRPr/>
            </a:pP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حداكثر </a:t>
            </a:r>
            <a:r>
              <a:rPr lang="fa-IR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فواید</a:t>
            </a:r>
            <a:r>
              <a:rPr lang="fa-IR" b="1" dirty="0">
                <a:solidFill>
                  <a:srgbClr val="00B050"/>
                </a:solidFill>
                <a:cs typeface="2  Mitra" panose="00000400000000000000" pitchFamily="2" charset="-78"/>
              </a:rPr>
              <a:t> </a:t>
            </a:r>
            <a:r>
              <a:rPr lang="ar-SA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فلورايد </a:t>
            </a: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تنها زمانی حاصل می گردد که فلوراید مورد نیاز بدن از راههای مختلف 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(</a:t>
            </a: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مثل </a:t>
            </a:r>
            <a:r>
              <a:rPr lang="ar-SA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مصرف دهانشويه،</a:t>
            </a:r>
            <a:r>
              <a:rPr lang="fa-IR" b="1" dirty="0" smtClean="0">
                <a:solidFill>
                  <a:srgbClr val="0070C0"/>
                </a:solidFill>
                <a:cs typeface="2  Mitra" panose="00000400000000000000" pitchFamily="2" charset="-78"/>
              </a:rPr>
              <a:t> </a:t>
            </a:r>
            <a:r>
              <a:rPr lang="fa-IR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ژل و وارنیش فلوراید، </a:t>
            </a:r>
            <a:r>
              <a:rPr lang="ar-SA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آب فلورايد</a:t>
            </a:r>
            <a:r>
              <a:rPr lang="fa-IR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دار</a:t>
            </a:r>
            <a:r>
              <a:rPr lang="ar-SA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،</a:t>
            </a:r>
            <a:r>
              <a:rPr lang="fa-IR" b="1" dirty="0" smtClean="0">
                <a:solidFill>
                  <a:srgbClr val="0066FF"/>
                </a:solidFill>
                <a:cs typeface="2  Mitra" panose="00000400000000000000" pitchFamily="2" charset="-78"/>
              </a:rPr>
              <a:t> </a:t>
            </a:r>
            <a:r>
              <a:rPr lang="ar-SA" b="1" dirty="0" smtClean="0">
                <a:solidFill>
                  <a:srgbClr val="660066"/>
                </a:solidFill>
                <a:cs typeface="2  Mitra" panose="00000400000000000000" pitchFamily="2" charset="-78"/>
              </a:rPr>
              <a:t>خمير دندان حاوي فلورايد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) </a:t>
            </a:r>
            <a:r>
              <a:rPr lang="fa-IR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تأمین</a:t>
            </a:r>
            <a:r>
              <a:rPr lang="ar-SA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گردد.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343400"/>
            <a:ext cx="2286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04800" y="1371600"/>
            <a:ext cx="84963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fa-IR" altLang="en-US" sz="3200" b="1" dirty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1222950" y="457200"/>
            <a:ext cx="6660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نحوه تأثیر فلوراید بر روی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0575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514350" indent="-514350" algn="just" rtl="1">
              <a:lnSpc>
                <a:spcPct val="160000"/>
              </a:lnSpc>
              <a:buFont typeface="+mj-lt"/>
              <a:buAutoNum type="arabicPeriod"/>
              <a:defRPr/>
            </a:pPr>
            <a:r>
              <a:rPr lang="fa-IR" b="1" dirty="0">
                <a:cs typeface="2  Mitra" panose="00000400000000000000" pitchFamily="2" charset="-78"/>
              </a:rPr>
              <a:t> </a:t>
            </a:r>
            <a:r>
              <a:rPr lang="ar-SA" b="1" dirty="0">
                <a:cs typeface="2  Mitra" panose="00000400000000000000" pitchFamily="2" charset="-78"/>
              </a:rPr>
              <a:t>مصرف فلورايد </a:t>
            </a:r>
            <a:r>
              <a:rPr lang="ar-SA" b="1" dirty="0">
                <a:solidFill>
                  <a:srgbClr val="00B050"/>
                </a:solidFill>
                <a:cs typeface="2  Mitra" panose="00000400000000000000" pitchFamily="2" charset="-78"/>
              </a:rPr>
              <a:t>سبب ورود </a:t>
            </a:r>
            <a:r>
              <a:rPr lang="ar-SA" b="1" dirty="0">
                <a:cs typeface="2  Mitra" panose="00000400000000000000" pitchFamily="2" charset="-78"/>
              </a:rPr>
              <a:t>آن به عاج و ميناي دندان</a:t>
            </a:r>
            <a:r>
              <a:rPr lang="fa-IR" b="1" dirty="0">
                <a:cs typeface="2  Mitra" panose="00000400000000000000" pitchFamily="2" charset="-78"/>
              </a:rPr>
              <a:t> </a:t>
            </a:r>
            <a:r>
              <a:rPr lang="ar-SA" b="1" dirty="0">
                <a:cs typeface="2  Mitra" panose="00000400000000000000" pitchFamily="2" charset="-78"/>
              </a:rPr>
              <a:t>هاي رويش نيافته </a:t>
            </a:r>
            <a:r>
              <a:rPr lang="fa-IR" b="1" dirty="0">
                <a:cs typeface="2  Mitra" panose="00000400000000000000" pitchFamily="2" charset="-78"/>
              </a:rPr>
              <a:t>می شود و باعث </a:t>
            </a:r>
            <a:r>
              <a:rPr lang="fa-IR" b="1" dirty="0">
                <a:solidFill>
                  <a:srgbClr val="FF00FF"/>
                </a:solidFill>
                <a:cs typeface="2  Mitra" panose="00000400000000000000" pitchFamily="2" charset="-78"/>
              </a:rPr>
              <a:t>استحکام دندان </a:t>
            </a:r>
            <a:r>
              <a:rPr lang="fa-IR" b="1" dirty="0">
                <a:cs typeface="2  Mitra" panose="00000400000000000000" pitchFamily="2" charset="-78"/>
              </a:rPr>
              <a:t>و </a:t>
            </a:r>
            <a:r>
              <a:rPr lang="ar-SA" b="1" dirty="0">
                <a:cs typeface="2  Mitra" panose="00000400000000000000" pitchFamily="2" charset="-78"/>
              </a:rPr>
              <a:t>افزايش </a:t>
            </a:r>
            <a:r>
              <a:rPr lang="ar-SA" b="1" dirty="0">
                <a:solidFill>
                  <a:srgbClr val="0066FF"/>
                </a:solidFill>
                <a:cs typeface="2  Mitra" panose="00000400000000000000" pitchFamily="2" charset="-78"/>
              </a:rPr>
              <a:t>مقاومت </a:t>
            </a:r>
            <a:r>
              <a:rPr lang="fa-IR" b="1" dirty="0">
                <a:solidFill>
                  <a:srgbClr val="0066FF"/>
                </a:solidFill>
                <a:cs typeface="2  Mitra" panose="00000400000000000000" pitchFamily="2" charset="-78"/>
              </a:rPr>
              <a:t>آن در برابر پوسیدگی </a:t>
            </a:r>
            <a:r>
              <a:rPr lang="ar-SA" b="1" dirty="0">
                <a:cs typeface="2  Mitra" panose="00000400000000000000" pitchFamily="2" charset="-78"/>
              </a:rPr>
              <a:t>مي</a:t>
            </a:r>
            <a:r>
              <a:rPr lang="fa-IR" b="1" dirty="0">
                <a:cs typeface="2  Mitra" panose="00000400000000000000" pitchFamily="2" charset="-78"/>
              </a:rPr>
              <a:t> </a:t>
            </a:r>
            <a:r>
              <a:rPr lang="ar-SA" b="1" dirty="0">
                <a:cs typeface="2  Mitra" panose="00000400000000000000" pitchFamily="2" charset="-78"/>
              </a:rPr>
              <a:t>گردد.</a:t>
            </a:r>
            <a:endParaRPr lang="fa-IR" b="1" dirty="0">
              <a:cs typeface="2  Mitra" panose="00000400000000000000" pitchFamily="2" charset="-78"/>
            </a:endParaRPr>
          </a:p>
          <a:p>
            <a:pPr marL="514350" indent="-514350" algn="just" rtl="1">
              <a:lnSpc>
                <a:spcPct val="160000"/>
              </a:lnSpc>
              <a:buFont typeface="+mj-lt"/>
              <a:buAutoNum type="arabicPeriod"/>
              <a:defRPr/>
            </a:pPr>
            <a:r>
              <a:rPr lang="fa-IR" b="1" dirty="0">
                <a:cs typeface="2  Mitra" panose="00000400000000000000" pitchFamily="2" charset="-78"/>
              </a:rPr>
              <a:t> فلورايد مصرفي به </a:t>
            </a:r>
            <a:r>
              <a:rPr lang="fa-IR" b="1" dirty="0">
                <a:solidFill>
                  <a:srgbClr val="0066FF"/>
                </a:solidFill>
                <a:cs typeface="2  Mitra" panose="00000400000000000000" pitchFamily="2" charset="-78"/>
              </a:rPr>
              <a:t>داخل بزاق ترشح </a:t>
            </a:r>
            <a:r>
              <a:rPr lang="fa-IR" b="1" dirty="0">
                <a:cs typeface="2  Mitra" panose="00000400000000000000" pitchFamily="2" charset="-78"/>
              </a:rPr>
              <a:t>می </a:t>
            </a:r>
            <a:r>
              <a:rPr lang="fa-IR" b="1" dirty="0" smtClean="0">
                <a:cs typeface="2  Mitra" panose="00000400000000000000" pitchFamily="2" charset="-78"/>
              </a:rPr>
              <a:t>شود. </a:t>
            </a:r>
            <a:r>
              <a:rPr lang="fa-IR" b="1" dirty="0">
                <a:cs typeface="2  Mitra" panose="00000400000000000000" pitchFamily="2" charset="-78"/>
              </a:rPr>
              <a:t>اگرچه غلظت بزاقی آن کم است، غلظت آن در پلاک میکروبی زیاد بوده و </a:t>
            </a:r>
            <a:r>
              <a:rPr lang="fa-IR" b="1" dirty="0">
                <a:solidFill>
                  <a:srgbClr val="00B050"/>
                </a:solidFill>
                <a:cs typeface="2  Mitra" panose="00000400000000000000" pitchFamily="2" charset="-78"/>
              </a:rPr>
              <a:t>سبب کاهش تولید اسید </a:t>
            </a:r>
            <a:r>
              <a:rPr lang="fa-IR" b="1" dirty="0">
                <a:cs typeface="2  Mitra" panose="00000400000000000000" pitchFamily="2" charset="-78"/>
              </a:rPr>
              <a:t>می شود که خود باعث </a:t>
            </a:r>
            <a:r>
              <a:rPr lang="fa-IR" b="1" dirty="0">
                <a:solidFill>
                  <a:srgbClr val="FF0000"/>
                </a:solidFill>
                <a:cs typeface="2  Mitra" panose="00000400000000000000" pitchFamily="2" charset="-78"/>
              </a:rPr>
              <a:t>پوسیدگی دندانی </a:t>
            </a:r>
            <a:r>
              <a:rPr lang="fa-IR" b="1" dirty="0">
                <a:cs typeface="2  Mitra" panose="00000400000000000000" pitchFamily="2" charset="-78"/>
              </a:rPr>
              <a:t>می گردد.</a:t>
            </a:r>
          </a:p>
          <a:p>
            <a:pPr marL="514350" indent="-514350" algn="r" rtl="1">
              <a:buFont typeface="+mj-lt"/>
              <a:buAutoNum type="arabicPeriod"/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5105400"/>
            <a:ext cx="19050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8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635793" y="1381300"/>
            <a:ext cx="7834313" cy="5181600"/>
          </a:xfrm>
        </p:spPr>
        <p:txBody>
          <a:bodyPr>
            <a:normAutofit fontScale="92500"/>
          </a:bodyPr>
          <a:lstStyle/>
          <a:p>
            <a:pPr algn="just" rtl="1" eaLnBrk="1" hangingPunct="1">
              <a:lnSpc>
                <a:spcPct val="150000"/>
              </a:lnSpc>
              <a:defRPr/>
            </a:pPr>
            <a:r>
              <a:rPr lang="ar-SA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مصرف </a:t>
            </a:r>
            <a:r>
              <a:rPr lang="fa-IR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موضعی </a:t>
            </a:r>
            <a:r>
              <a:rPr lang="ar-SA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فلورايد</a:t>
            </a:r>
            <a:r>
              <a:rPr lang="fa-IR" sz="2800" b="1" dirty="0" smtClean="0">
                <a:solidFill>
                  <a:srgbClr val="00B0F0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(دهانشویه، خمیردندان، ژل، وارنیش و...) باعث ورود آن به ساختمان دندان شده و در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محکم شدن ساختمان دندان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موثر است. </a:t>
            </a: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فلوراید باعث </a:t>
            </a:r>
            <a:r>
              <a:rPr lang="fa-IR" sz="2800" b="1" dirty="0" smtClean="0">
                <a:solidFill>
                  <a:srgbClr val="FF0000"/>
                </a:solidFill>
                <a:cs typeface="2  Mitra" panose="00000400000000000000" pitchFamily="2" charset="-78"/>
              </a:rPr>
              <a:t>کاهش بروز پوسیدگی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در </a:t>
            </a:r>
            <a:r>
              <a:rPr lang="fa-IR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دندان های شیری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به میزان </a:t>
            </a:r>
            <a:r>
              <a:rPr lang="ar-SA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50-40%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و در </a:t>
            </a:r>
            <a:r>
              <a:rPr lang="fa-IR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دندان های دائمی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به میزان </a:t>
            </a:r>
            <a:r>
              <a:rPr lang="ar-SA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60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-50% </a:t>
            </a:r>
            <a:r>
              <a:rPr lang="fa-IR" sz="2800" b="1" dirty="0" smtClean="0">
                <a:solidFill>
                  <a:srgbClr val="CC00FF"/>
                </a:solidFill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 شود.</a:t>
            </a:r>
            <a:endParaRPr lang="ar-SA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  <a:p>
            <a:pPr algn="just" rtl="1" eaLnBrk="1" hangingPunct="1">
              <a:lnSpc>
                <a:spcPct val="150000"/>
              </a:lnSpc>
              <a:defRPr/>
            </a:pP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* افزودن فلوراید به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آب آشامیدنی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جامعه موثرترین روش برای </a:t>
            </a:r>
            <a:r>
              <a:rPr lang="fa-IR" sz="2800" b="1" dirty="0" smtClean="0">
                <a:solidFill>
                  <a:srgbClr val="00B050"/>
                </a:solidFill>
                <a:cs typeface="2  Mitra" panose="00000400000000000000" pitchFamily="2" charset="-78"/>
              </a:rPr>
              <a:t>پیشگیری از پوسیدگی دندانی </a:t>
            </a:r>
            <a:r>
              <a:rPr lang="fa-IR" sz="28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می باشد.</a:t>
            </a:r>
            <a:endParaRPr lang="ar-SA" sz="2800" b="1" dirty="0" smtClean="0">
              <a:solidFill>
                <a:schemeClr val="tx1"/>
              </a:solidFill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222950" y="457200"/>
            <a:ext cx="6660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نحوه تأثیر فلوراید بر روی دندان ها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3855" y="5334000"/>
            <a:ext cx="19050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3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85981"/>
            <a:ext cx="8229600" cy="5040312"/>
          </a:xfrm>
        </p:spPr>
        <p:txBody>
          <a:bodyPr/>
          <a:lstStyle/>
          <a:p>
            <a:pPr algn="r" rtl="1" eaLnBrk="1" hangingPunct="1">
              <a:buFont typeface="Wingdings" panose="05000000000000000000" pitchFamily="2" charset="2"/>
              <a:buNone/>
            </a:pPr>
            <a:r>
              <a:rPr lang="fa-IR" altLang="en-US" sz="32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روش موضعی:</a:t>
            </a:r>
          </a:p>
          <a:p>
            <a:pPr algn="r" rtl="1" eaLnBrk="1" hangingPunct="1">
              <a:buClr>
                <a:srgbClr val="00B050"/>
              </a:buClr>
              <a:buSzPct val="120000"/>
              <a:buFont typeface="Wingdings" panose="05000000000000000000" pitchFamily="2" charset="2"/>
              <a:buChar char="E"/>
            </a:pPr>
            <a:r>
              <a:rPr lang="en-US" altLang="en-US" sz="3200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دهان شویه سدیم فلوراید </a:t>
            </a:r>
          </a:p>
          <a:p>
            <a:pPr algn="r" rtl="1" eaLnBrk="1" hangingPunct="1">
              <a:buClr>
                <a:srgbClr val="00B050"/>
              </a:buClr>
              <a:buSzPct val="120000"/>
              <a:buFont typeface="Wingdings" panose="05000000000000000000" pitchFamily="2" charset="2"/>
              <a:buChar char="E"/>
            </a:pPr>
            <a:r>
              <a:rPr lang="en-US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خمیر دندان حاوی فلوراید</a:t>
            </a:r>
          </a:p>
          <a:p>
            <a:pPr algn="r" rtl="1" eaLnBrk="1" hangingPunct="1">
              <a:buClr>
                <a:srgbClr val="00B050"/>
              </a:buClr>
              <a:buSzPct val="120000"/>
              <a:buFont typeface="Wingdings" panose="05000000000000000000" pitchFamily="2" charset="2"/>
              <a:buChar char="E"/>
            </a:pPr>
            <a:r>
              <a:rPr lang="en-US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ژل و وارنیش فلوراید </a:t>
            </a:r>
          </a:p>
          <a:p>
            <a:pPr algn="r" rtl="1" eaLnBrk="1" hangingPunct="1">
              <a:buFont typeface="Wingdings" panose="05000000000000000000" pitchFamily="2" charset="2"/>
              <a:buNone/>
            </a:pPr>
            <a:r>
              <a:rPr lang="fa-IR" altLang="en-US" sz="3200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روش خوراکی :</a:t>
            </a:r>
          </a:p>
          <a:p>
            <a:pPr algn="r" rtl="1" eaLnBrk="1" hangingPunct="1">
              <a:buClr>
                <a:srgbClr val="00B050"/>
              </a:buClr>
              <a:buSzPct val="120000"/>
              <a:buFont typeface="Wingdings" panose="05000000000000000000" pitchFamily="2" charset="2"/>
              <a:buChar char="E"/>
            </a:pPr>
            <a:r>
              <a:rPr lang="en-US" altLang="en-US" sz="3200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افزودن فلوراید به آب آشامیدنی </a:t>
            </a:r>
          </a:p>
          <a:p>
            <a:pPr algn="r" rtl="1" eaLnBrk="1" hangingPunct="1">
              <a:buClr>
                <a:srgbClr val="00B050"/>
              </a:buClr>
              <a:buSzPct val="120000"/>
              <a:buFont typeface="Wingdings" panose="05000000000000000000" pitchFamily="2" charset="2"/>
              <a:buChar char="E"/>
            </a:pPr>
            <a:r>
              <a:rPr lang="en-US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افزودن فلوراید به نمک ،شیر و ....</a:t>
            </a:r>
          </a:p>
          <a:p>
            <a:pPr algn="r" rtl="1" eaLnBrk="1" hangingPunct="1">
              <a:buClr>
                <a:srgbClr val="00B050"/>
              </a:buClr>
              <a:buSzPct val="120000"/>
              <a:buFont typeface="Wingdings" panose="05000000000000000000" pitchFamily="2" charset="2"/>
              <a:buChar char="E"/>
            </a:pPr>
            <a:r>
              <a:rPr lang="en-US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sz="3200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استفاده از قرص و قطره فلوراید </a:t>
            </a:r>
          </a:p>
          <a:p>
            <a:pPr algn="r" rtl="1" eaLnBrk="1" hangingPunct="1"/>
            <a:endParaRPr lang="en-US" altLang="en-US" sz="3200" dirty="0" smtClean="0">
              <a:cs typeface="2  Mitra" panose="00000400000000000000" pitchFamily="2" charset="-78"/>
            </a:endParaRPr>
          </a:p>
        </p:txBody>
      </p:sp>
      <p:pic>
        <p:nvPicPr>
          <p:cNvPr id="103429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675" y="1770613"/>
            <a:ext cx="2750125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1220775" y="381000"/>
            <a:ext cx="6912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روش های مختلف استفاده از فلوراید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40058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911319"/>
            <a:ext cx="2859087" cy="178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250" y="4911071"/>
            <a:ext cx="2724150" cy="1785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4911071"/>
            <a:ext cx="2736850" cy="1785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500063" y="1203885"/>
            <a:ext cx="8214938" cy="2308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اگر </a:t>
            </a:r>
            <a:r>
              <a:rPr lang="fa-IR" altLang="en-US" b="1" dirty="0" smtClean="0">
                <a:solidFill>
                  <a:schemeClr val="tx1"/>
                </a:solidFill>
                <a:cs typeface="2  Mitra" panose="00000400000000000000" pitchFamily="2" charset="-78"/>
              </a:rPr>
              <a:t>مقدار </a:t>
            </a:r>
            <a:r>
              <a:rPr lang="fa-IR" altLang="en-US" b="1" dirty="0">
                <a:solidFill>
                  <a:srgbClr val="CC00FF"/>
                </a:solidFill>
                <a:cs typeface="2  Mitra" panose="00000400000000000000" pitchFamily="2" charset="-78"/>
              </a:rPr>
              <a:t>فلوراید آب آشامیدنی 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یک منطقه بیش از </a:t>
            </a:r>
            <a:r>
              <a:rPr lang="en-US" altLang="en-US" b="1" dirty="0">
                <a:solidFill>
                  <a:srgbClr val="FF0000"/>
                </a:solidFill>
                <a:cs typeface="2  Mitra" panose="00000400000000000000" pitchFamily="2" charset="-78"/>
              </a:rPr>
              <a:t>ppm</a:t>
            </a:r>
            <a:r>
              <a:rPr lang="fa-IR" altLang="en-US" b="1" dirty="0">
                <a:solidFill>
                  <a:srgbClr val="FF0000"/>
                </a:solidFill>
                <a:cs typeface="2  Mitra" panose="00000400000000000000" pitchFamily="2" charset="-78"/>
              </a:rPr>
              <a:t>2  و یا 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بیشتر باشد نقاط سفید رنگ ماتی روی دندان ها دیده می شود یا دندان ها </a:t>
            </a:r>
            <a:r>
              <a:rPr lang="fa-IR" altLang="en-US" b="1" dirty="0">
                <a:solidFill>
                  <a:srgbClr val="00B0F0"/>
                </a:solidFill>
                <a:cs typeface="2  Mitra" panose="00000400000000000000" pitchFamily="2" charset="-78"/>
              </a:rPr>
              <a:t>زرد و قهوه ای 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رنگ می شوند که به این حالت</a:t>
            </a:r>
            <a:r>
              <a:rPr lang="fa-IR" altLang="en-US" b="1" dirty="0">
                <a:solidFill>
                  <a:srgbClr val="C00000"/>
                </a:solidFill>
                <a:cs typeface="2  Mitra" panose="00000400000000000000" pitchFamily="2" charset="-78"/>
              </a:rPr>
              <a:t> فلوروزیس 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می گویند. وقتی فلوروزیس شدید باشد، </a:t>
            </a:r>
            <a:r>
              <a:rPr lang="fa-IR" altLang="en-US" b="1" dirty="0">
                <a:solidFill>
                  <a:srgbClr val="FF0000"/>
                </a:solidFill>
                <a:cs typeface="2  Mitra" panose="00000400000000000000" pitchFamily="2" charset="-78"/>
              </a:rPr>
              <a:t>مینای دندان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 </a:t>
            </a:r>
            <a:r>
              <a:rPr lang="fa-IR" altLang="en-US" b="1" dirty="0">
                <a:solidFill>
                  <a:srgbClr val="00B050"/>
                </a:solidFill>
                <a:cs typeface="2  Mitra" panose="00000400000000000000" pitchFamily="2" charset="-78"/>
              </a:rPr>
              <a:t>نرم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 و مانند </a:t>
            </a:r>
            <a:r>
              <a:rPr lang="fa-IR" altLang="en-US" b="1" dirty="0">
                <a:solidFill>
                  <a:srgbClr val="00B050"/>
                </a:solidFill>
                <a:cs typeface="2  Mitra" panose="00000400000000000000" pitchFamily="2" charset="-78"/>
              </a:rPr>
              <a:t>سنگ پا، سوراخ </a:t>
            </a:r>
            <a:r>
              <a:rPr lang="fa-IR" altLang="en-US" b="1" dirty="0">
                <a:solidFill>
                  <a:schemeClr val="tx1"/>
                </a:solidFill>
                <a:cs typeface="2  Mitra" panose="00000400000000000000" pitchFamily="2" charset="-78"/>
              </a:rPr>
              <a:t>می شود. </a:t>
            </a:r>
          </a:p>
        </p:txBody>
      </p:sp>
      <p:sp>
        <p:nvSpPr>
          <p:cNvPr id="45063" name="TextBox 1"/>
          <p:cNvSpPr txBox="1">
            <a:spLocks noChangeArrowheads="1"/>
          </p:cNvSpPr>
          <p:nvPr/>
        </p:nvSpPr>
        <p:spPr bwMode="auto">
          <a:xfrm>
            <a:off x="6588125" y="4435100"/>
            <a:ext cx="2095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fa-IR" altLang="en-US" sz="1800" dirty="0">
                <a:solidFill>
                  <a:srgbClr val="00B0F0"/>
                </a:solidFill>
                <a:latin typeface="Tahoma" panose="020B0604030504040204" pitchFamily="34" charset="0"/>
                <a:cs typeface="2  Titr" panose="00000700000000000000" pitchFamily="2" charset="-78"/>
              </a:rPr>
              <a:t>فلوروزیس خفیف</a:t>
            </a:r>
            <a:endParaRPr lang="en-US" altLang="en-US" sz="1800" dirty="0">
              <a:solidFill>
                <a:srgbClr val="00B0F0"/>
              </a:solidFill>
              <a:latin typeface="Tahoma" panose="020B0604030504040204" pitchFamily="34" charset="0"/>
              <a:cs typeface="2  Titr" panose="00000700000000000000" pitchFamily="2" charset="-78"/>
            </a:endParaRPr>
          </a:p>
        </p:txBody>
      </p:sp>
      <p:sp>
        <p:nvSpPr>
          <p:cNvPr id="45064" name="TextBox 7"/>
          <p:cNvSpPr txBox="1">
            <a:spLocks noChangeArrowheads="1"/>
          </p:cNvSpPr>
          <p:nvPr/>
        </p:nvSpPr>
        <p:spPr bwMode="auto">
          <a:xfrm>
            <a:off x="3503613" y="4363663"/>
            <a:ext cx="2093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fa-IR" altLang="en-US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  <a:cs typeface="2  Titr" panose="00000700000000000000" pitchFamily="2" charset="-78"/>
              </a:rPr>
              <a:t>فلوروزیس متوسط</a:t>
            </a:r>
            <a:endParaRPr lang="en-US" altLang="en-US" sz="1800" dirty="0">
              <a:solidFill>
                <a:schemeClr val="tx2">
                  <a:lumMod val="60000"/>
                  <a:lumOff val="40000"/>
                </a:schemeClr>
              </a:solidFill>
              <a:latin typeface="Tahoma" panose="020B0604030504040204" pitchFamily="34" charset="0"/>
              <a:cs typeface="2  Titr" panose="00000700000000000000" pitchFamily="2" charset="-78"/>
            </a:endParaRPr>
          </a:p>
        </p:txBody>
      </p:sp>
      <p:sp>
        <p:nvSpPr>
          <p:cNvPr id="45065" name="TextBox 8"/>
          <p:cNvSpPr txBox="1">
            <a:spLocks noChangeArrowheads="1"/>
          </p:cNvSpPr>
          <p:nvPr/>
        </p:nvSpPr>
        <p:spPr bwMode="auto">
          <a:xfrm>
            <a:off x="500063" y="4363663"/>
            <a:ext cx="2095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algn="r" rtl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1pPr>
            <a:lvl2pPr marL="742950" indent="-28575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2pPr>
            <a:lvl3pPr marL="11430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3pPr>
            <a:lvl4pPr marL="1600200" indent="-228600" algn="r" rtl="1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4pPr>
            <a:lvl5pPr marL="2057400" indent="-228600" algn="r" rtl="1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  <a:cs typeface="Times New Roman" panose="02020603050405020304" pitchFamily="18" charset="0"/>
              </a:defRPr>
            </a:lvl9pPr>
          </a:lstStyle>
          <a:p>
            <a:pPr algn="ctr" rtl="0">
              <a:spcBef>
                <a:spcPct val="0"/>
              </a:spcBef>
              <a:buFontTx/>
              <a:buNone/>
            </a:pPr>
            <a:r>
              <a:rPr lang="fa-IR" altLang="en-US" sz="1800" dirty="0">
                <a:solidFill>
                  <a:srgbClr val="0066FF"/>
                </a:solidFill>
                <a:latin typeface="Tahoma" panose="020B0604030504040204" pitchFamily="34" charset="0"/>
                <a:cs typeface="2  Titr" panose="00000700000000000000" pitchFamily="2" charset="-78"/>
              </a:rPr>
              <a:t>فلوروزیس شدید</a:t>
            </a:r>
            <a:endParaRPr lang="en-US" altLang="en-US" sz="1800" dirty="0">
              <a:solidFill>
                <a:srgbClr val="0066FF"/>
              </a:solidFill>
              <a:latin typeface="Tahoma" panose="020B0604030504040204" pitchFamily="34" charset="0"/>
              <a:cs typeface="2  Titr" panose="00000700000000000000" pitchFamily="2" charset="-78"/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700125" y="495627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>
                <a:solidFill>
                  <a:srgbClr val="FF0000"/>
                </a:solidFill>
                <a:cs typeface="2  Titr" pitchFamily="2" charset="-78"/>
              </a:rPr>
              <a:t>فلوروزیس چیست؟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518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itle 2"/>
          <p:cNvSpPr txBox="1">
            <a:spLocks/>
          </p:cNvSpPr>
          <p:nvPr/>
        </p:nvSpPr>
        <p:spPr bwMode="auto">
          <a:xfrm>
            <a:off x="533400" y="777875"/>
            <a:ext cx="8001000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2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2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2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2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2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2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just" rtl="1">
              <a:lnSpc>
                <a:spcPct val="150000"/>
              </a:lnSpc>
              <a:defRPr/>
            </a:pPr>
            <a:endParaRPr lang="fa-IR" sz="1600" b="1" kern="0" dirty="0" smtClean="0">
              <a:effectLst/>
              <a:cs typeface="2  Mitra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وارنیش فلوراید در جهان برای بیش از </a:t>
            </a:r>
            <a:r>
              <a:rPr lang="fa-IR" sz="2400" b="1" kern="0" dirty="0" smtClean="0">
                <a:solidFill>
                  <a:srgbClr val="0070C0"/>
                </a:solidFill>
                <a:effectLst/>
                <a:cs typeface="2  Mitra" pitchFamily="2" charset="-78"/>
              </a:rPr>
              <a:t>30 سال 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به عنوان یک ماده موثر جهت </a:t>
            </a:r>
            <a:r>
              <a:rPr lang="fa-IR" sz="2400" b="1" kern="0" dirty="0" smtClean="0">
                <a:solidFill>
                  <a:srgbClr val="00B050"/>
                </a:solidFill>
                <a:effectLst/>
                <a:cs typeface="2  Mitra" pitchFamily="2" charset="-78"/>
              </a:rPr>
              <a:t>پیشگیری از پوسیدگی دندان 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استفاده شده است.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در کودکان </a:t>
            </a:r>
            <a:r>
              <a:rPr lang="fa-IR" sz="2400" b="1" kern="0" dirty="0" smtClean="0">
                <a:solidFill>
                  <a:srgbClr val="FF00FF"/>
                </a:solidFill>
                <a:effectLst/>
                <a:cs typeface="2  Mitra" pitchFamily="2" charset="-78"/>
              </a:rPr>
              <a:t>(زیر 6 سال) 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استفاده از وارنیش فلوراید </a:t>
            </a:r>
            <a:r>
              <a:rPr lang="fa-IR" sz="2400" b="1" kern="0" dirty="0" smtClean="0">
                <a:solidFill>
                  <a:srgbClr val="FF0000"/>
                </a:solidFill>
                <a:effectLst/>
                <a:cs typeface="2  Mitra" pitchFamily="2" charset="-78"/>
              </a:rPr>
              <a:t>دوبار در سال 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روش </a:t>
            </a:r>
            <a:r>
              <a:rPr lang="fa-IR" sz="2400" b="1" kern="0" dirty="0" smtClean="0">
                <a:solidFill>
                  <a:srgbClr val="0066FF"/>
                </a:solidFill>
                <a:effectLst/>
                <a:cs typeface="2  Mitra" pitchFamily="2" charset="-78"/>
              </a:rPr>
              <a:t>ایمن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، </a:t>
            </a:r>
            <a:r>
              <a:rPr lang="fa-IR" sz="2400" b="1" kern="0" dirty="0" smtClean="0">
                <a:solidFill>
                  <a:srgbClr val="0066FF"/>
                </a:solidFill>
                <a:effectLst/>
                <a:cs typeface="2  Mitra" pitchFamily="2" charset="-78"/>
              </a:rPr>
              <a:t>بی خطر</a:t>
            </a:r>
            <a:r>
              <a:rPr lang="fa-IR" sz="2400" b="1" kern="0" dirty="0" smtClean="0">
                <a:effectLst/>
                <a:cs typeface="2  Mitra" pitchFamily="2" charset="-78"/>
              </a:rPr>
              <a:t>،</a:t>
            </a:r>
            <a:r>
              <a:rPr lang="fa-IR" sz="2400" b="1" kern="0" dirty="0" smtClean="0">
                <a:solidFill>
                  <a:srgbClr val="0066FF"/>
                </a:solidFill>
                <a:effectLst/>
                <a:cs typeface="2  Mitra" pitchFamily="2" charset="-78"/>
              </a:rPr>
              <a:t> بدون درد و موثر 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در کاهش پوسیدگی  است.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وارنیش فلوراید توسط دندانپزشک یا بهداشتکار دهان و دندان به راحتی به وسیله برس های یکبارمصرف بر روی دندان های کودک مالیده می شود.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وارنیش های فلوراید باعث </a:t>
            </a:r>
            <a:r>
              <a:rPr lang="fa-IR" sz="2400" b="1" kern="0" dirty="0" smtClean="0">
                <a:solidFill>
                  <a:srgbClr val="00B050"/>
                </a:solidFill>
                <a:effectLst/>
                <a:cs typeface="2  Mitra" pitchFamily="2" charset="-78"/>
              </a:rPr>
              <a:t>تغییر رنگ دندان، 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به رنگ زرد می گردد. که </a:t>
            </a:r>
            <a:r>
              <a:rPr lang="fa-IR" sz="2400" b="1" kern="0" dirty="0" smtClean="0">
                <a:solidFill>
                  <a:srgbClr val="CC00FF"/>
                </a:solidFill>
                <a:effectLst/>
                <a:cs typeface="2  Mitra" pitchFamily="2" charset="-78"/>
              </a:rPr>
              <a:t>موقتی</a:t>
            </a:r>
            <a:r>
              <a:rPr lang="fa-IR" sz="24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 بوده و با پاک شدن وارنیش از سطح دندان این </a:t>
            </a:r>
            <a:r>
              <a:rPr lang="fa-IR" sz="2400" b="1" kern="0" dirty="0" smtClean="0">
                <a:solidFill>
                  <a:srgbClr val="FF0000"/>
                </a:solidFill>
                <a:effectLst/>
                <a:cs typeface="2  Mitra" pitchFamily="2" charset="-78"/>
              </a:rPr>
              <a:t>تغییر رنگ از بین </a:t>
            </a:r>
            <a:r>
              <a:rPr lang="fa-IR" sz="2400" b="1" kern="0" dirty="0">
                <a:solidFill>
                  <a:srgbClr val="FF0000"/>
                </a:solidFill>
                <a:effectLst/>
                <a:cs typeface="2  Mitra" pitchFamily="2" charset="-78"/>
              </a:rPr>
              <a:t>می رود.</a:t>
            </a: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895600" y="382588"/>
            <a:ext cx="3888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4000" dirty="0" smtClean="0">
                <a:solidFill>
                  <a:srgbClr val="FF0000"/>
                </a:solidFill>
                <a:cs typeface="2  Titr" pitchFamily="2" charset="-78"/>
              </a:rPr>
              <a:t>وارنیش فلوراید</a:t>
            </a:r>
            <a:endParaRPr lang="fa-IR" sz="40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578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4" descr="Copy of CAWVUNU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88"/>
            <a:ext cx="13462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94192875"/>
              </p:ext>
            </p:extLst>
          </p:nvPr>
        </p:nvGraphicFramePr>
        <p:xfrm>
          <a:off x="140947" y="1599362"/>
          <a:ext cx="3262314" cy="2405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angle 1"/>
          <p:cNvSpPr/>
          <p:nvPr/>
        </p:nvSpPr>
        <p:spPr>
          <a:xfrm>
            <a:off x="494680" y="1320800"/>
            <a:ext cx="216024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a-IR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FF"/>
                </a:solidFill>
                <a:cs typeface="2  Mitra" panose="00000400000000000000" pitchFamily="2" charset="-78"/>
              </a:rPr>
              <a:t>اهمیت وارنیش سدیم فلوراید</a:t>
            </a:r>
            <a:endParaRPr lang="en-US" dirty="0">
              <a:solidFill>
                <a:srgbClr val="FF00FF"/>
              </a:solidFill>
              <a:cs typeface="2  Mitra" panose="00000400000000000000" pitchFamily="2" charset="-78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 bwMode="auto">
          <a:xfrm>
            <a:off x="3403262" y="777875"/>
            <a:ext cx="5593102" cy="589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8"/>
              </a:buBlip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8"/>
              </a:buBlip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rtl="1">
              <a:lnSpc>
                <a:spcPct val="150000"/>
              </a:lnSpc>
              <a:defRPr/>
            </a:pPr>
            <a:endParaRPr lang="fa-IR" sz="1400" b="1" kern="0" dirty="0" smtClean="0">
              <a:effectLst/>
              <a:cs typeface="2  Mitra" pitchFamily="2" charset="-78"/>
            </a:endParaRP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برای اثر بخشی حداقل </a:t>
            </a:r>
            <a:r>
              <a:rPr lang="fa-IR" sz="2000" b="1" kern="0" dirty="0" smtClean="0">
                <a:solidFill>
                  <a:srgbClr val="FF00FF"/>
                </a:solidFill>
                <a:effectLst/>
                <a:cs typeface="2  Mitra" pitchFamily="2" charset="-78"/>
              </a:rPr>
              <a:t>دو بار در سال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از آن استفاده کرد.</a:t>
            </a: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rgbClr val="00B050"/>
                </a:solidFill>
                <a:effectLst/>
                <a:cs typeface="2  Mitra" pitchFamily="2" charset="-78"/>
              </a:rPr>
              <a:t>قبل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از فلورایدتراپی با وارنیش، دندان های کودک باید به خوبی </a:t>
            </a:r>
            <a:r>
              <a:rPr lang="fa-IR" sz="2000" b="1" kern="0" dirty="0" smtClean="0">
                <a:solidFill>
                  <a:srgbClr val="00B050"/>
                </a:solidFill>
                <a:effectLst/>
                <a:cs typeface="2  Mitra" pitchFamily="2" charset="-78"/>
              </a:rPr>
              <a:t>مسواک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زده شود.</a:t>
            </a: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ابتدا </a:t>
            </a:r>
            <a:r>
              <a:rPr lang="fa-IR" sz="2000" b="1" kern="0" dirty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دندان ها را </a:t>
            </a:r>
            <a:r>
              <a:rPr lang="fa-IR" sz="2000" b="1" kern="0" dirty="0">
                <a:solidFill>
                  <a:srgbClr val="FF0000"/>
                </a:solidFill>
                <a:effectLst/>
                <a:cs typeface="2  Mitra" pitchFamily="2" charset="-78"/>
              </a:rPr>
              <a:t>خشک و تمیز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کنید</a:t>
            </a:r>
            <a:r>
              <a:rPr lang="en-US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.</a:t>
            </a:r>
            <a:endParaRPr lang="fa-IR" sz="2000" b="1" kern="0" dirty="0">
              <a:solidFill>
                <a:schemeClr val="tx1">
                  <a:lumMod val="25000"/>
                </a:schemeClr>
              </a:solidFill>
              <a:effectLst/>
              <a:cs typeface="2  Mitra" pitchFamily="2" charset="-78"/>
            </a:endParaRPr>
          </a:p>
          <a:p>
            <a:pPr rtl="1">
              <a:lnSpc>
                <a:spcPct val="150000"/>
              </a:lnSpc>
              <a:defRPr/>
            </a:pPr>
            <a:endParaRPr lang="fa-IR" sz="800" b="1" kern="0" dirty="0" smtClean="0">
              <a:effectLst/>
              <a:cs typeface="2  Mitra" pitchFamily="2" charset="-78"/>
            </a:endParaRP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ژل را با استفاده از قلم مو روی سطح دندان بکشید</a:t>
            </a:r>
            <a:r>
              <a:rPr lang="fa-IR" sz="2000" b="1" kern="0" dirty="0" smtClean="0">
                <a:effectLst/>
                <a:cs typeface="2  Mitra" pitchFamily="2" charset="-78"/>
              </a:rPr>
              <a:t>   </a:t>
            </a: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از </a:t>
            </a:r>
            <a:r>
              <a:rPr lang="fa-IR" sz="2000" b="1" kern="0" dirty="0" smtClean="0">
                <a:solidFill>
                  <a:srgbClr val="CC00FF"/>
                </a:solidFill>
                <a:effectLst/>
                <a:cs typeface="2  Mitra" pitchFamily="2" charset="-78"/>
              </a:rPr>
              <a:t>خوردن و آشامیدن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بین </a:t>
            </a:r>
            <a:r>
              <a:rPr lang="fa-IR" sz="2000" b="1" kern="0" dirty="0" smtClean="0">
                <a:solidFill>
                  <a:srgbClr val="CC00FF"/>
                </a:solidFill>
                <a:effectLst/>
                <a:cs typeface="2  Mitra" pitchFamily="2" charset="-78"/>
              </a:rPr>
              <a:t>2 تا 4 ساعت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پس از انجام فلوراید خودداری شود تا </a:t>
            </a:r>
            <a:r>
              <a:rPr lang="fa-IR" sz="2000" b="1" kern="0" dirty="0" smtClean="0">
                <a:solidFill>
                  <a:srgbClr val="0066FF"/>
                </a:solidFill>
                <a:effectLst/>
                <a:cs typeface="2  Mitra" pitchFamily="2" charset="-78"/>
              </a:rPr>
              <a:t>30 دقیقه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پس از وارنیش از خوردن غذاهای </a:t>
            </a:r>
            <a:r>
              <a:rPr lang="fa-IR" sz="2000" b="1" kern="0" dirty="0" smtClean="0">
                <a:solidFill>
                  <a:srgbClr val="660066"/>
                </a:solidFill>
                <a:effectLst/>
                <a:cs typeface="2  Mitra" pitchFamily="2" charset="-78"/>
              </a:rPr>
              <a:t>سفت و نوشیدنی داغ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اجتناب شود.</a:t>
            </a:r>
            <a:endParaRPr lang="fa-IR" sz="2000" b="1" kern="0" dirty="0" smtClean="0">
              <a:effectLst/>
              <a:cs typeface="2  Mitra" pitchFamily="2" charset="-78"/>
            </a:endParaRP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از </a:t>
            </a:r>
            <a:r>
              <a:rPr lang="fa-IR" sz="2000" b="1" kern="0" dirty="0" smtClean="0">
                <a:solidFill>
                  <a:srgbClr val="0066FF"/>
                </a:solidFill>
                <a:effectLst/>
                <a:cs typeface="2  Mitra" pitchFamily="2" charset="-78"/>
              </a:rPr>
              <a:t>مسواک زدن یا نخ دندان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به مدت </a:t>
            </a:r>
            <a:r>
              <a:rPr lang="fa-IR" sz="2000" b="1" kern="0" dirty="0" smtClean="0">
                <a:solidFill>
                  <a:srgbClr val="CC00FF"/>
                </a:solidFill>
                <a:effectLst/>
                <a:cs typeface="2  Mitra" pitchFamily="2" charset="-78"/>
              </a:rPr>
              <a:t>24 ساعت </a:t>
            </a: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خودداری شود. </a:t>
            </a:r>
            <a:endParaRPr lang="en-US" sz="2000" b="1" kern="0" dirty="0" smtClean="0">
              <a:solidFill>
                <a:schemeClr val="tx1">
                  <a:lumMod val="25000"/>
                </a:schemeClr>
              </a:solidFill>
              <a:effectLst/>
              <a:cs typeface="2  Mitra" pitchFamily="2" charset="-78"/>
            </a:endParaRPr>
          </a:p>
          <a:p>
            <a:pPr rtl="1">
              <a:lnSpc>
                <a:spcPct val="150000"/>
              </a:lnSpc>
              <a:defRPr/>
            </a:pPr>
            <a:r>
              <a:rPr lang="fa-IR" sz="2000" b="1" kern="0" dirty="0" smtClean="0">
                <a:solidFill>
                  <a:schemeClr val="tx1">
                    <a:lumMod val="25000"/>
                  </a:schemeClr>
                </a:solidFill>
                <a:effectLst/>
                <a:cs typeface="2  Mitra" pitchFamily="2" charset="-78"/>
              </a:rPr>
              <a:t>تا وارنیش زمان کافی برای تماس با دندان داشته باشد.</a:t>
            </a:r>
            <a:endParaRPr lang="fa-IR" sz="2000" b="1" kern="0" dirty="0">
              <a:solidFill>
                <a:schemeClr val="tx1">
                  <a:lumMod val="25000"/>
                </a:schemeClr>
              </a:solidFill>
              <a:effectLst/>
              <a:cs typeface="2  Mitra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114800"/>
            <a:ext cx="2971800" cy="11451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410200"/>
            <a:ext cx="2971800" cy="1258888"/>
          </a:xfrm>
          <a:prstGeom prst="rect">
            <a:avLst/>
          </a:prstGeom>
        </p:spPr>
      </p:pic>
      <p:sp>
        <p:nvSpPr>
          <p:cNvPr id="10" name="Title 3"/>
          <p:cNvSpPr txBox="1">
            <a:spLocks/>
          </p:cNvSpPr>
          <p:nvPr/>
        </p:nvSpPr>
        <p:spPr>
          <a:xfrm>
            <a:off x="1549062" y="363495"/>
            <a:ext cx="6540876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100" dirty="0" smtClean="0">
                <a:solidFill>
                  <a:srgbClr val="FF0000"/>
                </a:solidFill>
                <a:cs typeface="2  Titr" pitchFamily="2" charset="-78"/>
              </a:rPr>
              <a:t>نکات قابل توجه در استفاده از وارنیش فلوراید</a:t>
            </a:r>
            <a:endParaRPr lang="fa-IR" sz="31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87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14977"/>
            <a:ext cx="3780000" cy="204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0850" y="1371600"/>
            <a:ext cx="773185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  <a:defRPr/>
            </a:pPr>
            <a:r>
              <a:rPr lang="fa-IR" sz="2800" b="1" dirty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شيارها 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و </a:t>
            </a:r>
            <a:r>
              <a:rPr lang="fa-IR" sz="2800" b="1" dirty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فرورفتگیهای عميق سطح جونده دندانها 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جزء مناطق </a:t>
            </a: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مستعد</a:t>
            </a:r>
            <a:r>
              <a:rPr lang="en-US" sz="2800" b="1" dirty="0" smtClean="0"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شروع پوسيدگی</a:t>
            </a:r>
            <a:r>
              <a:rPr lang="en-US" sz="2800" b="1" dirty="0" smtClean="0"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های 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دندانی شناخته شده اند و با </a:t>
            </a:r>
            <a:r>
              <a:rPr lang="fa-IR" sz="2800" b="1" dirty="0">
                <a:solidFill>
                  <a:srgbClr val="FF9900"/>
                </a:solidFill>
                <a:latin typeface="+mj-lt"/>
                <a:cs typeface="2  Mitra" panose="00000400000000000000" pitchFamily="2" charset="-78"/>
              </a:rPr>
              <a:t>موهای مسواک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 به راحتی </a:t>
            </a:r>
            <a:r>
              <a:rPr lang="fa-IR" sz="2800" b="1" dirty="0">
                <a:solidFill>
                  <a:srgbClr val="FF9900"/>
                </a:solidFill>
                <a:latin typeface="+mj-lt"/>
                <a:cs typeface="2  Mitra" panose="00000400000000000000" pitchFamily="2" charset="-78"/>
              </a:rPr>
              <a:t>قابل تميزكردن نيستند</a:t>
            </a: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.</a:t>
            </a:r>
            <a:endParaRPr lang="en-US" sz="2800" b="1" dirty="0" smtClean="0">
              <a:latin typeface="+mj-lt"/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براي جلوگيری از تجمع مواد غذايی در اين نواحی و متعاقب آن جلوگيری از </a:t>
            </a:r>
            <a:r>
              <a:rPr lang="fa-IR" sz="2800" b="1" dirty="0">
                <a:solidFill>
                  <a:srgbClr val="0066FF"/>
                </a:solidFill>
                <a:latin typeface="+mj-lt"/>
                <a:cs typeface="2  Mitra" panose="00000400000000000000" pitchFamily="2" charset="-78"/>
              </a:rPr>
              <a:t>پوسيدگی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، دندانپزشک با مواد مخصوص </a:t>
            </a:r>
            <a:r>
              <a:rPr lang="fa-IR" sz="2800" b="1" dirty="0">
                <a:solidFill>
                  <a:srgbClr val="3366FF"/>
                </a:solidFill>
                <a:latin typeface="+mj-lt"/>
                <a:cs typeface="2  Mitra" panose="00000400000000000000" pitchFamily="2" charset="-78"/>
              </a:rPr>
              <a:t>شيارپوش (فيشورسيلنت) 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اين شيارها </a:t>
            </a:r>
            <a:endParaRPr lang="en-US" sz="2800" b="1" dirty="0" smtClean="0">
              <a:latin typeface="+mj-lt"/>
              <a:cs typeface="2  Mitra" panose="00000400000000000000" pitchFamily="2" charset="-78"/>
            </a:endParaRPr>
          </a:p>
          <a:p>
            <a:pPr algn="just" rtl="1">
              <a:lnSpc>
                <a:spcPct val="150000"/>
              </a:lnSpc>
              <a:defRPr/>
            </a:pP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را </a:t>
            </a:r>
            <a:r>
              <a:rPr lang="fa-IR" sz="2800" b="1" dirty="0">
                <a:latin typeface="+mj-lt"/>
                <a:cs typeface="2  Mitra" panose="00000400000000000000" pitchFamily="2" charset="-78"/>
              </a:rPr>
              <a:t>پر كرده و مسدود </a:t>
            </a:r>
            <a:r>
              <a:rPr lang="fa-IR" sz="2800" b="1" dirty="0" smtClean="0">
                <a:latin typeface="+mj-lt"/>
                <a:cs typeface="2  Mitra" panose="00000400000000000000" pitchFamily="2" charset="-78"/>
              </a:rPr>
              <a:t>می كند</a:t>
            </a:r>
            <a:r>
              <a:rPr lang="en-US" sz="2800" b="1" dirty="0" smtClean="0">
                <a:latin typeface="+mj-lt"/>
                <a:cs typeface="2  Mitra" panose="00000400000000000000" pitchFamily="2" charset="-78"/>
              </a:rPr>
              <a:t>.</a:t>
            </a:r>
            <a:endParaRPr lang="fa-IR" sz="2800" b="1" dirty="0">
              <a:latin typeface="+mj-lt"/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494200" y="381000"/>
            <a:ext cx="4392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600" dirty="0" smtClean="0">
                <a:solidFill>
                  <a:srgbClr val="FF0000"/>
                </a:solidFill>
                <a:cs typeface="2  Titr" pitchFamily="2" charset="-78"/>
              </a:rPr>
              <a:t>شیارپوش (فیشور سیلانت)</a:t>
            </a:r>
            <a:endParaRPr lang="fa-IR" sz="36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428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14977"/>
            <a:ext cx="3780000" cy="204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57950" y="1447800"/>
            <a:ext cx="80645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800" b="1" dirty="0" smtClean="0">
                <a:solidFill>
                  <a:srgbClr val="00B050"/>
                </a:solidFill>
                <a:latin typeface="+mj-lt"/>
                <a:cs typeface="2  Mitra" panose="00000400000000000000" pitchFamily="2" charset="-78"/>
              </a:rPr>
              <a:t>فیشورسیلانت</a:t>
            </a:r>
            <a:r>
              <a:rPr lang="fa-IR" sz="2800" b="1" dirty="0" smtClean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 باعث می شود 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مواد غذايی، ديگر به آن نواحی دسترسی نداشته باشند با اين روش راحت و كم هزينه </a:t>
            </a:r>
            <a:r>
              <a:rPr lang="fa-IR" sz="2800" b="1" dirty="0">
                <a:solidFill>
                  <a:srgbClr val="FF00FF"/>
                </a:solidFill>
                <a:latin typeface="+mj-lt"/>
                <a:cs typeface="2  Mitra" panose="00000400000000000000" pitchFamily="2" charset="-78"/>
              </a:rPr>
              <a:t>احتمال پوسيدگی دندانها 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بسيار </a:t>
            </a:r>
            <a:r>
              <a:rPr lang="fa-IR" sz="2800" b="1" dirty="0">
                <a:solidFill>
                  <a:schemeClr val="accent6">
                    <a:lumMod val="75000"/>
                  </a:schemeClr>
                </a:solidFill>
                <a:latin typeface="+mj-lt"/>
                <a:cs typeface="2  Mitra" panose="00000400000000000000" pitchFamily="2" charset="-78"/>
              </a:rPr>
              <a:t>كاهش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 می يابد</a:t>
            </a:r>
            <a:r>
              <a:rPr lang="fa-IR" sz="2800" b="1" dirty="0" smtClean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.</a:t>
            </a:r>
            <a:endParaRPr lang="en-US" sz="2800" b="1" dirty="0" smtClean="0">
              <a:solidFill>
                <a:srgbClr val="0070C0"/>
              </a:solidFill>
              <a:latin typeface="+mj-lt"/>
              <a:cs typeface="2  Mitra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800" b="1" dirty="0" smtClean="0">
                <a:solidFill>
                  <a:srgbClr val="00B050"/>
                </a:solidFill>
                <a:latin typeface="+mj-lt"/>
                <a:cs typeface="2  Mitra" panose="00000400000000000000" pitchFamily="2" charset="-78"/>
              </a:rPr>
              <a:t>فیشورسیلانت</a:t>
            </a:r>
            <a:r>
              <a:rPr lang="fa-IR" sz="2800" b="1" dirty="0" smtClean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به تنهایی دلیلی بر </a:t>
            </a:r>
            <a:r>
              <a:rPr lang="fa-IR" sz="2800" b="1" dirty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عدم پوسیدگی 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نیست بلکه باعث کاهش احتمال پوسیدگی می شود.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fa-IR" sz="2800" b="1" dirty="0" smtClean="0">
                <a:solidFill>
                  <a:srgbClr val="00B050"/>
                </a:solidFill>
                <a:latin typeface="+mj-lt"/>
                <a:cs typeface="2  Mitra" panose="00000400000000000000" pitchFamily="2" charset="-78"/>
              </a:rPr>
              <a:t>فیشورسیلانت</a:t>
            </a:r>
            <a:r>
              <a:rPr lang="fa-IR" sz="2800" b="1" dirty="0" smtClean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 دندان ها باید</a:t>
            </a:r>
            <a:r>
              <a:rPr lang="fa-IR" sz="2800" b="1" dirty="0" smtClean="0">
                <a:solidFill>
                  <a:srgbClr val="C00000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>
                <a:solidFill>
                  <a:srgbClr val="C00000"/>
                </a:solidFill>
                <a:latin typeface="+mj-lt"/>
                <a:cs typeface="2  Mitra" panose="00000400000000000000" pitchFamily="2" charset="-78"/>
              </a:rPr>
              <a:t>6 ماهه </a:t>
            </a:r>
          </a:p>
          <a:p>
            <a:pPr algn="just" rtl="1">
              <a:lnSpc>
                <a:spcPct val="150000"/>
              </a:lnSpc>
              <a:defRPr/>
            </a:pP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و </a:t>
            </a:r>
            <a:r>
              <a:rPr lang="fa-IR" sz="2800" b="1" dirty="0">
                <a:solidFill>
                  <a:srgbClr val="C00000"/>
                </a:solidFill>
                <a:latin typeface="+mj-lt"/>
                <a:cs typeface="2  Mitra" panose="00000400000000000000" pitchFamily="2" charset="-78"/>
              </a:rPr>
              <a:t>یکساله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 بررسی شود.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2494200" y="381000"/>
            <a:ext cx="4392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600" dirty="0" smtClean="0">
                <a:solidFill>
                  <a:srgbClr val="FF0000"/>
                </a:solidFill>
                <a:cs typeface="2  Titr" pitchFamily="2" charset="-78"/>
              </a:rPr>
              <a:t>شیارپوش (فیشور سیلانت)</a:t>
            </a:r>
            <a:endParaRPr lang="fa-IR" sz="3600" b="1" dirty="0">
              <a:solidFill>
                <a:srgbClr val="FF0000"/>
              </a:solidFill>
              <a:cs typeface="2 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7859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447800"/>
            <a:ext cx="7924800" cy="5105400"/>
          </a:xfrm>
        </p:spPr>
        <p:txBody>
          <a:bodyPr>
            <a:normAutofit fontScale="85000" lnSpcReduction="20000"/>
          </a:bodyPr>
          <a:lstStyle/>
          <a:p>
            <a:pPr algn="just" rtl="1" eaLnBrk="1" hangingPunct="1">
              <a:lnSpc>
                <a:spcPct val="16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قبل از استفاده از دهانشويه مسواك فراموش نشود.</a:t>
            </a:r>
          </a:p>
          <a:p>
            <a:pPr algn="just" rtl="1" eaLnBrk="1" hangingPunct="1">
              <a:lnSpc>
                <a:spcPct val="16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حدود</a:t>
            </a:r>
            <a:r>
              <a:rPr lang="en-US" sz="2800" b="1" dirty="0" smtClean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5 </a:t>
            </a:r>
            <a:r>
              <a:rPr lang="ar-SA" sz="2800" b="1" dirty="0" smtClean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سي </a:t>
            </a:r>
            <a:r>
              <a:rPr lang="ar-SA" sz="2800" b="1" dirty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سي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از محلول را داخل درب بطري ريخته و حدود</a:t>
            </a:r>
            <a:r>
              <a:rPr lang="ar-SA" sz="2800" b="1" dirty="0">
                <a:solidFill>
                  <a:srgbClr val="FF0000"/>
                </a:solidFill>
                <a:latin typeface="+mj-lt"/>
                <a:cs typeface="2  Mitra" panose="00000400000000000000" pitchFamily="2" charset="-78"/>
              </a:rPr>
              <a:t> 1دقيقه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داخل دهان چرخانده و سپس بيرون ريخته و تا </a:t>
            </a:r>
            <a:r>
              <a:rPr lang="ar-SA" sz="2800" b="1" dirty="0">
                <a:solidFill>
                  <a:srgbClr val="FF0000"/>
                </a:solidFill>
                <a:latin typeface="+mj-lt"/>
                <a:cs typeface="2  Mitra" panose="00000400000000000000" pitchFamily="2" charset="-78"/>
              </a:rPr>
              <a:t>نيم ساعت </a:t>
            </a:r>
            <a:r>
              <a:rPr lang="ar-SA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ازخوردن و </a:t>
            </a:r>
            <a:r>
              <a:rPr lang="fa-IR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آ</a:t>
            </a:r>
            <a:r>
              <a:rPr lang="ar-SA" sz="2800" b="1" dirty="0">
                <a:solidFill>
                  <a:srgbClr val="0070C0"/>
                </a:solidFill>
                <a:latin typeface="+mj-lt"/>
                <a:cs typeface="2  Mitra" panose="00000400000000000000" pitchFamily="2" charset="-78"/>
              </a:rPr>
              <a:t>شاميدن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پرهيز شود.</a:t>
            </a:r>
          </a:p>
          <a:p>
            <a:pPr algn="just" rtl="1" eaLnBrk="1" hangingPunct="1">
              <a:lnSpc>
                <a:spcPct val="16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براي پيشگيري از قورت </a:t>
            </a:r>
            <a:r>
              <a:rPr lang="ar-SA" sz="2800" b="1" dirty="0" smtClean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دادن،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ar-SA" sz="2800" b="1" dirty="0" smtClean="0">
                <a:solidFill>
                  <a:srgbClr val="00B050"/>
                </a:solidFill>
                <a:latin typeface="+mj-lt"/>
                <a:cs typeface="2  Mitra" panose="00000400000000000000" pitchFamily="2" charset="-78"/>
              </a:rPr>
              <a:t>سر </a:t>
            </a:r>
            <a:r>
              <a:rPr lang="ar-SA" sz="2800" b="1" dirty="0">
                <a:solidFill>
                  <a:srgbClr val="00B050"/>
                </a:solidFill>
                <a:latin typeface="+mj-lt"/>
                <a:cs typeface="2  Mitra" panose="00000400000000000000" pitchFamily="2" charset="-78"/>
              </a:rPr>
              <a:t>را بطرف جلو خم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كنند.</a:t>
            </a:r>
          </a:p>
          <a:p>
            <a:pPr algn="just" rtl="1" eaLnBrk="1" hangingPunct="1">
              <a:lnSpc>
                <a:spcPct val="160000"/>
              </a:lnSpc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lang="fa-IR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 </a:t>
            </a:r>
            <a:r>
              <a:rPr lang="ar-SA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در صورت قورت دادن مقدار كم از دهانشويه نگران نشويد ولي اگر مقدار زيادي قورت داده شود بايد مقدار زيادي </a:t>
            </a:r>
            <a:r>
              <a:rPr lang="ar-SA" sz="2800" b="1" dirty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شير يا داروي ضد اسيد </a:t>
            </a:r>
            <a:r>
              <a:rPr lang="ar-SA" sz="2800" b="1" dirty="0" smtClean="0">
                <a:solidFill>
                  <a:srgbClr val="CC00FF"/>
                </a:solidFill>
                <a:latin typeface="+mj-lt"/>
                <a:cs typeface="2  Mitra" panose="00000400000000000000" pitchFamily="2" charset="-78"/>
              </a:rPr>
              <a:t>معده(</a:t>
            </a:r>
            <a:r>
              <a:rPr lang="en-US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Al Mg</a:t>
            </a:r>
            <a:r>
              <a:rPr lang="fa-IR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) كه از جذب فلورايد جلوگيري 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مي كند </a:t>
            </a:r>
            <a:r>
              <a:rPr lang="fa-IR" sz="2800" b="1" dirty="0">
                <a:solidFill>
                  <a:schemeClr val="tx1"/>
                </a:solidFill>
                <a:latin typeface="+mj-lt"/>
                <a:cs typeface="2  Mitra" panose="00000400000000000000" pitchFamily="2" charset="-78"/>
              </a:rPr>
              <a:t>به او بخورانيد و به مركز بهداشتي درماني ارجاع دهيد. </a:t>
            </a:r>
            <a:endParaRPr lang="en-US" sz="2800" b="1" dirty="0">
              <a:solidFill>
                <a:schemeClr val="tx1"/>
              </a:solidFill>
              <a:latin typeface="+mj-lt"/>
              <a:cs typeface="2  Mitra" panose="00000400000000000000" pitchFamily="2" charset="-78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2376000" y="457200"/>
            <a:ext cx="43920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altLang="en-US" sz="3600" dirty="0">
                <a:solidFill>
                  <a:srgbClr val="FF0000"/>
                </a:solidFill>
                <a:cs typeface="2  Titr" pitchFamily="2" charset="-78"/>
              </a:rPr>
              <a:t>نحوه مصرف دهانشويه</a:t>
            </a:r>
            <a:endParaRPr lang="fa-IR" sz="3600" b="1" dirty="0">
              <a:solidFill>
                <a:srgbClr val="FF0000"/>
              </a:solidFill>
              <a:cs typeface="2  Titr" pitchFamily="2" charset="-78"/>
            </a:endParaRPr>
          </a:p>
        </p:txBody>
      </p:sp>
      <p:pic>
        <p:nvPicPr>
          <p:cNvPr id="4" name="Picture 2" descr="10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2000" y="3117275"/>
            <a:ext cx="1614000" cy="1161546"/>
          </a:xfrm>
          <a:prstGeom prst="rect">
            <a:avLst/>
          </a:prstGeom>
          <a:noFill/>
        </p:spPr>
      </p:pic>
      <p:pic>
        <p:nvPicPr>
          <p:cNvPr id="6" name="Picture 2" descr="10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6938" y="1018893"/>
            <a:ext cx="1332862" cy="11615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594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3"/>
          <p:cNvSpPr txBox="1">
            <a:spLocks/>
          </p:cNvSpPr>
          <p:nvPr/>
        </p:nvSpPr>
        <p:spPr>
          <a:xfrm>
            <a:off x="1442329" y="270283"/>
            <a:ext cx="5881500" cy="685800"/>
          </a:xfrm>
          <a:prstGeom prst="roundRect">
            <a:avLst/>
          </a:prstGeom>
          <a:ln w="28575" cap="flat" cmpd="sng" algn="ctr">
            <a:solidFill>
              <a:srgbClr val="00B050"/>
            </a:solidFill>
            <a:prstDash val="soli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2  Mitra" pitchFamily="2" charset="-78"/>
              </a:defRPr>
            </a:pPr>
            <a:r>
              <a:rPr lang="fa-IR" sz="3200" b="1" dirty="0">
                <a:solidFill>
                  <a:srgbClr val="FF0000"/>
                </a:solidFill>
                <a:cs typeface="2  Titr" pitchFamily="2" charset="-78"/>
              </a:rPr>
              <a:t>شاخص های سلامت دهان و دندان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404922" y="1209500"/>
            <a:ext cx="7010400" cy="1844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en-US" altLang="en-US" b="1" dirty="0" err="1" smtClean="0">
                <a:cs typeface="2  Mitra" panose="00000400000000000000" pitchFamily="2" charset="-78"/>
              </a:rPr>
              <a:t>dmft</a:t>
            </a:r>
            <a:r>
              <a:rPr lang="en-US" altLang="en-US" b="1" dirty="0" smtClean="0">
                <a:cs typeface="2  Mitra" panose="00000400000000000000" pitchFamily="2" charset="-78"/>
              </a:rPr>
              <a:t>  </a:t>
            </a:r>
            <a:r>
              <a:rPr lang="fa-IR" altLang="en-US" b="1" dirty="0" smtClean="0">
                <a:cs typeface="2  Mitra" panose="00000400000000000000" pitchFamily="2" charset="-78"/>
              </a:rPr>
              <a:t>   (دندانهای شیری)</a:t>
            </a:r>
          </a:p>
          <a:p>
            <a:pPr algn="r" rtl="1"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DMFT  </a:t>
            </a:r>
            <a:r>
              <a:rPr lang="fa-IR" altLang="en-US" b="1" dirty="0" smtClean="0">
                <a:solidFill>
                  <a:srgbClr val="FF00FF"/>
                </a:solidFill>
                <a:cs typeface="2  Mitra" panose="00000400000000000000" pitchFamily="2" charset="-78"/>
              </a:rPr>
              <a:t>   (دندانهای دایمی)</a:t>
            </a:r>
            <a:endParaRPr lang="en-US" altLang="en-US" b="1" dirty="0" smtClean="0">
              <a:solidFill>
                <a:srgbClr val="FF00FF"/>
              </a:solidFill>
              <a:cs typeface="2  Mitra" panose="00000400000000000000" pitchFamily="2" charset="-78"/>
            </a:endParaRPr>
          </a:p>
          <a:p>
            <a:pPr algn="r" rtl="1">
              <a:buClr>
                <a:srgbClr val="CC0000"/>
              </a:buClr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cs typeface="2  Mitra" panose="00000400000000000000" pitchFamily="2" charset="-78"/>
              </a:rPr>
              <a:t>Caries Free  </a:t>
            </a:r>
            <a:r>
              <a:rPr lang="fa-IR" altLang="en-US" b="1" dirty="0" smtClean="0">
                <a:cs typeface="2  Mitra" panose="00000400000000000000" pitchFamily="2" charset="-78"/>
              </a:rPr>
              <a:t>   (بدون پوسیدگی)</a:t>
            </a:r>
            <a:endParaRPr lang="en-US" altLang="en-US" b="1" dirty="0" smtClean="0">
              <a:cs typeface="2  Mitra" panose="00000400000000000000" pitchFamily="2" charset="-78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304800" y="3174252"/>
            <a:ext cx="8610600" cy="3431070"/>
            <a:chOff x="1062596" y="2542137"/>
            <a:chExt cx="6823528" cy="4063185"/>
          </a:xfrm>
          <a:scene3d>
            <a:camera prst="perspectiveAbove" zoom="91000"/>
            <a:lightRig rig="threePt" dir="t">
              <a:rot lat="0" lon="0" rev="20640000"/>
            </a:lightRig>
          </a:scene3d>
        </p:grpSpPr>
        <p:sp>
          <p:nvSpPr>
            <p:cNvPr id="25" name="Freeform 24"/>
            <p:cNvSpPr/>
            <p:nvPr/>
          </p:nvSpPr>
          <p:spPr>
            <a:xfrm>
              <a:off x="3482000" y="4620602"/>
              <a:ext cx="1984720" cy="1984720"/>
            </a:xfrm>
            <a:custGeom>
              <a:avLst/>
              <a:gdLst>
                <a:gd name="connsiteX0" fmla="*/ 0 w 1984720"/>
                <a:gd name="connsiteY0" fmla="*/ 992360 h 1984720"/>
                <a:gd name="connsiteX1" fmla="*/ 992360 w 1984720"/>
                <a:gd name="connsiteY1" fmla="*/ 0 h 1984720"/>
                <a:gd name="connsiteX2" fmla="*/ 1984720 w 1984720"/>
                <a:gd name="connsiteY2" fmla="*/ 992360 h 1984720"/>
                <a:gd name="connsiteX3" fmla="*/ 992360 w 1984720"/>
                <a:gd name="connsiteY3" fmla="*/ 1984720 h 1984720"/>
                <a:gd name="connsiteX4" fmla="*/ 0 w 1984720"/>
                <a:gd name="connsiteY4" fmla="*/ 992360 h 198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84720" h="1984720">
                  <a:moveTo>
                    <a:pt x="0" y="992360"/>
                  </a:moveTo>
                  <a:cubicBezTo>
                    <a:pt x="0" y="444295"/>
                    <a:pt x="444295" y="0"/>
                    <a:pt x="992360" y="0"/>
                  </a:cubicBezTo>
                  <a:cubicBezTo>
                    <a:pt x="1540425" y="0"/>
                    <a:pt x="1984720" y="444295"/>
                    <a:pt x="1984720" y="992360"/>
                  </a:cubicBezTo>
                  <a:cubicBezTo>
                    <a:pt x="1984720" y="1540425"/>
                    <a:pt x="1540425" y="1984720"/>
                    <a:pt x="992360" y="1984720"/>
                  </a:cubicBezTo>
                  <a:cubicBezTo>
                    <a:pt x="444295" y="1984720"/>
                    <a:pt x="0" y="1540425"/>
                    <a:pt x="0" y="9923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C000"/>
                </a:gs>
                <a:gs pos="79000">
                  <a:schemeClr val="accent6">
                    <a:tint val="37000"/>
                    <a:satMod val="30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  <a:sp3d>
              <a:bevelT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312881" tIns="312881" rIns="312881" bIns="312881" numCol="1" spcCol="1270" anchor="ctr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500" b="1" kern="1200" cap="none" spc="50" dirty="0" smtClean="0">
                  <a:ln w="11430"/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DMFT</a:t>
              </a:r>
              <a:endParaRPr lang="en-US" sz="3500" kern="1200" dirty="0"/>
            </a:p>
          </p:txBody>
        </p:sp>
        <p:sp>
          <p:nvSpPr>
            <p:cNvPr id="26" name="Left Arrow 25"/>
            <p:cNvSpPr/>
            <p:nvPr/>
          </p:nvSpPr>
          <p:spPr>
            <a:xfrm rot="20700000">
              <a:off x="5490806" y="4859802"/>
              <a:ext cx="1477752" cy="565645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82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2700000" scaled="1"/>
            </a:gradFill>
            <a:sp3d z="-211800">
              <a:bevelT w="40600" h="206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/>
          </p:style>
        </p:sp>
        <p:sp>
          <p:nvSpPr>
            <p:cNvPr id="27" name="Freeform 26"/>
            <p:cNvSpPr/>
            <p:nvPr/>
          </p:nvSpPr>
          <p:spPr>
            <a:xfrm>
              <a:off x="6000640" y="4197196"/>
              <a:ext cx="1885484" cy="1508387"/>
            </a:xfrm>
            <a:custGeom>
              <a:avLst/>
              <a:gdLst>
                <a:gd name="connsiteX0" fmla="*/ 0 w 1885484"/>
                <a:gd name="connsiteY0" fmla="*/ 150839 h 1508387"/>
                <a:gd name="connsiteX1" fmla="*/ 150839 w 1885484"/>
                <a:gd name="connsiteY1" fmla="*/ 0 h 1508387"/>
                <a:gd name="connsiteX2" fmla="*/ 1734645 w 1885484"/>
                <a:gd name="connsiteY2" fmla="*/ 0 h 1508387"/>
                <a:gd name="connsiteX3" fmla="*/ 1885484 w 1885484"/>
                <a:gd name="connsiteY3" fmla="*/ 150839 h 1508387"/>
                <a:gd name="connsiteX4" fmla="*/ 1885484 w 1885484"/>
                <a:gd name="connsiteY4" fmla="*/ 1357548 h 1508387"/>
                <a:gd name="connsiteX5" fmla="*/ 1734645 w 1885484"/>
                <a:gd name="connsiteY5" fmla="*/ 1508387 h 1508387"/>
                <a:gd name="connsiteX6" fmla="*/ 150839 w 1885484"/>
                <a:gd name="connsiteY6" fmla="*/ 1508387 h 1508387"/>
                <a:gd name="connsiteX7" fmla="*/ 0 w 1885484"/>
                <a:gd name="connsiteY7" fmla="*/ 1357548 h 1508387"/>
                <a:gd name="connsiteX8" fmla="*/ 0 w 1885484"/>
                <a:gd name="connsiteY8" fmla="*/ 150839 h 1508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5484" h="1508387">
                  <a:moveTo>
                    <a:pt x="0" y="150839"/>
                  </a:moveTo>
                  <a:cubicBezTo>
                    <a:pt x="0" y="67533"/>
                    <a:pt x="67533" y="0"/>
                    <a:pt x="150839" y="0"/>
                  </a:cubicBezTo>
                  <a:lnTo>
                    <a:pt x="1734645" y="0"/>
                  </a:lnTo>
                  <a:cubicBezTo>
                    <a:pt x="1817951" y="0"/>
                    <a:pt x="1885484" y="67533"/>
                    <a:pt x="1885484" y="150839"/>
                  </a:cubicBezTo>
                  <a:lnTo>
                    <a:pt x="1885484" y="1357548"/>
                  </a:lnTo>
                  <a:cubicBezTo>
                    <a:pt x="1885484" y="1440854"/>
                    <a:pt x="1817951" y="1508387"/>
                    <a:pt x="1734645" y="1508387"/>
                  </a:cubicBezTo>
                  <a:lnTo>
                    <a:pt x="150839" y="1508387"/>
                  </a:lnTo>
                  <a:cubicBezTo>
                    <a:pt x="67533" y="1508387"/>
                    <a:pt x="0" y="1440854"/>
                    <a:pt x="0" y="1357548"/>
                  </a:cubicBezTo>
                  <a:lnTo>
                    <a:pt x="0" y="15083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0000"/>
                    <a:lumOff val="40000"/>
                  </a:schemeClr>
                </a:gs>
                <a:gs pos="82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  <a:sp3d>
              <a:bevelT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114664" tIns="114664" rIns="114664" bIns="114664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700" b="1" spc="50" dirty="0" smtClean="0">
                  <a:ln w="11430"/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Tooth</a:t>
              </a:r>
              <a:endParaRPr lang="en-US" sz="3700" kern="1200" dirty="0"/>
            </a:p>
          </p:txBody>
        </p:sp>
        <p:sp>
          <p:nvSpPr>
            <p:cNvPr id="28" name="Left Arrow 27"/>
            <p:cNvSpPr/>
            <p:nvPr/>
          </p:nvSpPr>
          <p:spPr>
            <a:xfrm rot="17700000">
              <a:off x="4503484" y="3683158"/>
              <a:ext cx="1477752" cy="565645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chemeClr val="accent5">
                    <a:lumMod val="75000"/>
                  </a:schemeClr>
                </a:gs>
                <a:gs pos="75000">
                  <a:schemeClr val="accent5">
                    <a:tint val="37000"/>
                    <a:satMod val="30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2700000" scaled="1"/>
            </a:gradFill>
            <a:sp3d z="-211800">
              <a:bevelT w="40600" h="206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/>
          </p:style>
        </p:sp>
        <p:sp>
          <p:nvSpPr>
            <p:cNvPr id="29" name="Freeform 28"/>
            <p:cNvSpPr/>
            <p:nvPr/>
          </p:nvSpPr>
          <p:spPr>
            <a:xfrm>
              <a:off x="4611881" y="2542137"/>
              <a:ext cx="1885484" cy="1508387"/>
            </a:xfrm>
            <a:custGeom>
              <a:avLst/>
              <a:gdLst>
                <a:gd name="connsiteX0" fmla="*/ 0 w 1885484"/>
                <a:gd name="connsiteY0" fmla="*/ 150839 h 1508387"/>
                <a:gd name="connsiteX1" fmla="*/ 150839 w 1885484"/>
                <a:gd name="connsiteY1" fmla="*/ 0 h 1508387"/>
                <a:gd name="connsiteX2" fmla="*/ 1734645 w 1885484"/>
                <a:gd name="connsiteY2" fmla="*/ 0 h 1508387"/>
                <a:gd name="connsiteX3" fmla="*/ 1885484 w 1885484"/>
                <a:gd name="connsiteY3" fmla="*/ 150839 h 1508387"/>
                <a:gd name="connsiteX4" fmla="*/ 1885484 w 1885484"/>
                <a:gd name="connsiteY4" fmla="*/ 1357548 h 1508387"/>
                <a:gd name="connsiteX5" fmla="*/ 1734645 w 1885484"/>
                <a:gd name="connsiteY5" fmla="*/ 1508387 h 1508387"/>
                <a:gd name="connsiteX6" fmla="*/ 150839 w 1885484"/>
                <a:gd name="connsiteY6" fmla="*/ 1508387 h 1508387"/>
                <a:gd name="connsiteX7" fmla="*/ 0 w 1885484"/>
                <a:gd name="connsiteY7" fmla="*/ 1357548 h 1508387"/>
                <a:gd name="connsiteX8" fmla="*/ 0 w 1885484"/>
                <a:gd name="connsiteY8" fmla="*/ 150839 h 1508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5484" h="1508387">
                  <a:moveTo>
                    <a:pt x="0" y="150839"/>
                  </a:moveTo>
                  <a:cubicBezTo>
                    <a:pt x="0" y="67533"/>
                    <a:pt x="67533" y="0"/>
                    <a:pt x="150839" y="0"/>
                  </a:cubicBezTo>
                  <a:lnTo>
                    <a:pt x="1734645" y="0"/>
                  </a:lnTo>
                  <a:cubicBezTo>
                    <a:pt x="1817951" y="0"/>
                    <a:pt x="1885484" y="67533"/>
                    <a:pt x="1885484" y="150839"/>
                  </a:cubicBezTo>
                  <a:lnTo>
                    <a:pt x="1885484" y="1357548"/>
                  </a:lnTo>
                  <a:cubicBezTo>
                    <a:pt x="1885484" y="1440854"/>
                    <a:pt x="1817951" y="1508387"/>
                    <a:pt x="1734645" y="1508387"/>
                  </a:cubicBezTo>
                  <a:lnTo>
                    <a:pt x="150839" y="1508387"/>
                  </a:lnTo>
                  <a:cubicBezTo>
                    <a:pt x="67533" y="1508387"/>
                    <a:pt x="0" y="1440854"/>
                    <a:pt x="0" y="1357548"/>
                  </a:cubicBezTo>
                  <a:lnTo>
                    <a:pt x="0" y="15083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75000">
                  <a:schemeClr val="accent5">
                    <a:tint val="37000"/>
                    <a:satMod val="30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  <a:sp3d>
              <a:bevelT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0" vert="horz" wrap="square" lIns="114664" tIns="114664" rIns="114664" bIns="114664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700" b="1" kern="1200" cap="none" spc="50" dirty="0" smtClean="0">
                  <a:ln w="11430"/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Filling</a:t>
              </a:r>
              <a:endParaRPr lang="en-US" sz="3700" kern="1200" dirty="0"/>
            </a:p>
          </p:txBody>
        </p:sp>
        <p:sp>
          <p:nvSpPr>
            <p:cNvPr id="30" name="Left Arrow 29"/>
            <p:cNvSpPr/>
            <p:nvPr/>
          </p:nvSpPr>
          <p:spPr>
            <a:xfrm rot="14700000">
              <a:off x="2967484" y="3683158"/>
              <a:ext cx="1477752" cy="565645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rgbClr val="92D050"/>
                </a:gs>
                <a:gs pos="81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lumMod val="40000"/>
                    <a:lumOff val="60000"/>
                  </a:schemeClr>
                </a:gs>
              </a:gsLst>
              <a:lin ang="2700000" scaled="1"/>
            </a:gradFill>
            <a:sp3d z="-211800">
              <a:bevelT w="40600" h="206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/>
          </p:style>
        </p:sp>
        <p:sp>
          <p:nvSpPr>
            <p:cNvPr id="31" name="Freeform 30"/>
            <p:cNvSpPr/>
            <p:nvPr/>
          </p:nvSpPr>
          <p:spPr>
            <a:xfrm>
              <a:off x="2451355" y="2542137"/>
              <a:ext cx="1885484" cy="1508387"/>
            </a:xfrm>
            <a:custGeom>
              <a:avLst/>
              <a:gdLst>
                <a:gd name="connsiteX0" fmla="*/ 0 w 1885484"/>
                <a:gd name="connsiteY0" fmla="*/ 150839 h 1508387"/>
                <a:gd name="connsiteX1" fmla="*/ 150839 w 1885484"/>
                <a:gd name="connsiteY1" fmla="*/ 0 h 1508387"/>
                <a:gd name="connsiteX2" fmla="*/ 1734645 w 1885484"/>
                <a:gd name="connsiteY2" fmla="*/ 0 h 1508387"/>
                <a:gd name="connsiteX3" fmla="*/ 1885484 w 1885484"/>
                <a:gd name="connsiteY3" fmla="*/ 150839 h 1508387"/>
                <a:gd name="connsiteX4" fmla="*/ 1885484 w 1885484"/>
                <a:gd name="connsiteY4" fmla="*/ 1357548 h 1508387"/>
                <a:gd name="connsiteX5" fmla="*/ 1734645 w 1885484"/>
                <a:gd name="connsiteY5" fmla="*/ 1508387 h 1508387"/>
                <a:gd name="connsiteX6" fmla="*/ 150839 w 1885484"/>
                <a:gd name="connsiteY6" fmla="*/ 1508387 h 1508387"/>
                <a:gd name="connsiteX7" fmla="*/ 0 w 1885484"/>
                <a:gd name="connsiteY7" fmla="*/ 1357548 h 1508387"/>
                <a:gd name="connsiteX8" fmla="*/ 0 w 1885484"/>
                <a:gd name="connsiteY8" fmla="*/ 150839 h 1508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5484" h="1508387">
                  <a:moveTo>
                    <a:pt x="0" y="150839"/>
                  </a:moveTo>
                  <a:cubicBezTo>
                    <a:pt x="0" y="67533"/>
                    <a:pt x="67533" y="0"/>
                    <a:pt x="150839" y="0"/>
                  </a:cubicBezTo>
                  <a:lnTo>
                    <a:pt x="1734645" y="0"/>
                  </a:lnTo>
                  <a:cubicBezTo>
                    <a:pt x="1817951" y="0"/>
                    <a:pt x="1885484" y="67533"/>
                    <a:pt x="1885484" y="150839"/>
                  </a:cubicBezTo>
                  <a:lnTo>
                    <a:pt x="1885484" y="1357548"/>
                  </a:lnTo>
                  <a:cubicBezTo>
                    <a:pt x="1885484" y="1440854"/>
                    <a:pt x="1817951" y="1508387"/>
                    <a:pt x="1734645" y="1508387"/>
                  </a:cubicBezTo>
                  <a:lnTo>
                    <a:pt x="150839" y="1508387"/>
                  </a:lnTo>
                  <a:cubicBezTo>
                    <a:pt x="67533" y="1508387"/>
                    <a:pt x="0" y="1440854"/>
                    <a:pt x="0" y="1357548"/>
                  </a:cubicBezTo>
                  <a:lnTo>
                    <a:pt x="0" y="15083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92D050"/>
                </a:gs>
                <a:gs pos="81000">
                  <a:schemeClr val="accent3">
                    <a:tint val="37000"/>
                    <a:satMod val="300000"/>
                  </a:schemeClr>
                </a:gs>
                <a:gs pos="100000">
                  <a:schemeClr val="accent3">
                    <a:lumMod val="40000"/>
                    <a:lumOff val="60000"/>
                  </a:scheme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  <a:sp3d>
              <a:bevelT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114664" tIns="114664" rIns="114664" bIns="114664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700" b="1" kern="1200" cap="none" spc="50" dirty="0" smtClean="0">
                  <a:ln w="11430"/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Missing</a:t>
              </a:r>
              <a:endParaRPr lang="en-US" sz="3700" kern="1200" dirty="0"/>
            </a:p>
          </p:txBody>
        </p:sp>
        <p:sp>
          <p:nvSpPr>
            <p:cNvPr id="32" name="Left Arrow 31"/>
            <p:cNvSpPr/>
            <p:nvPr/>
          </p:nvSpPr>
          <p:spPr>
            <a:xfrm rot="11700000">
              <a:off x="1980162" y="4859802"/>
              <a:ext cx="1477752" cy="565645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rgbClr val="FF0000"/>
                </a:gs>
                <a:gs pos="60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sp3d z="-211800">
              <a:bevelT w="40600" h="20600"/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/>
          </p:style>
        </p:sp>
        <p:sp>
          <p:nvSpPr>
            <p:cNvPr id="33" name="Freeform 32"/>
            <p:cNvSpPr/>
            <p:nvPr/>
          </p:nvSpPr>
          <p:spPr>
            <a:xfrm>
              <a:off x="1062596" y="4197196"/>
              <a:ext cx="1885484" cy="1508387"/>
            </a:xfrm>
            <a:custGeom>
              <a:avLst/>
              <a:gdLst>
                <a:gd name="connsiteX0" fmla="*/ 0 w 1885484"/>
                <a:gd name="connsiteY0" fmla="*/ 150839 h 1508387"/>
                <a:gd name="connsiteX1" fmla="*/ 150839 w 1885484"/>
                <a:gd name="connsiteY1" fmla="*/ 0 h 1508387"/>
                <a:gd name="connsiteX2" fmla="*/ 1734645 w 1885484"/>
                <a:gd name="connsiteY2" fmla="*/ 0 h 1508387"/>
                <a:gd name="connsiteX3" fmla="*/ 1885484 w 1885484"/>
                <a:gd name="connsiteY3" fmla="*/ 150839 h 1508387"/>
                <a:gd name="connsiteX4" fmla="*/ 1885484 w 1885484"/>
                <a:gd name="connsiteY4" fmla="*/ 1357548 h 1508387"/>
                <a:gd name="connsiteX5" fmla="*/ 1734645 w 1885484"/>
                <a:gd name="connsiteY5" fmla="*/ 1508387 h 1508387"/>
                <a:gd name="connsiteX6" fmla="*/ 150839 w 1885484"/>
                <a:gd name="connsiteY6" fmla="*/ 1508387 h 1508387"/>
                <a:gd name="connsiteX7" fmla="*/ 0 w 1885484"/>
                <a:gd name="connsiteY7" fmla="*/ 1357548 h 1508387"/>
                <a:gd name="connsiteX8" fmla="*/ 0 w 1885484"/>
                <a:gd name="connsiteY8" fmla="*/ 150839 h 1508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85484" h="1508387">
                  <a:moveTo>
                    <a:pt x="0" y="150839"/>
                  </a:moveTo>
                  <a:cubicBezTo>
                    <a:pt x="0" y="67533"/>
                    <a:pt x="67533" y="0"/>
                    <a:pt x="150839" y="0"/>
                  </a:cubicBezTo>
                  <a:lnTo>
                    <a:pt x="1734645" y="0"/>
                  </a:lnTo>
                  <a:cubicBezTo>
                    <a:pt x="1817951" y="0"/>
                    <a:pt x="1885484" y="67533"/>
                    <a:pt x="1885484" y="150839"/>
                  </a:cubicBezTo>
                  <a:lnTo>
                    <a:pt x="1885484" y="1357548"/>
                  </a:lnTo>
                  <a:cubicBezTo>
                    <a:pt x="1885484" y="1440854"/>
                    <a:pt x="1817951" y="1508387"/>
                    <a:pt x="1734645" y="1508387"/>
                  </a:cubicBezTo>
                  <a:lnTo>
                    <a:pt x="150839" y="1508387"/>
                  </a:lnTo>
                  <a:cubicBezTo>
                    <a:pt x="67533" y="1508387"/>
                    <a:pt x="0" y="1440854"/>
                    <a:pt x="0" y="1357548"/>
                  </a:cubicBezTo>
                  <a:lnTo>
                    <a:pt x="0" y="15083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/>
                </a:gs>
                <a:gs pos="60000">
                  <a:schemeClr val="accent2">
                    <a:tint val="37000"/>
                    <a:satMod val="300000"/>
                  </a:schemeClr>
                </a:gs>
                <a:gs pos="10000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  <a:sp3d>
              <a:bevelT/>
            </a:sp3d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114664" tIns="114664" rIns="114664" bIns="114664" numCol="1" spcCol="1270" anchor="ctr" anchorCtr="0">
              <a:noAutofit/>
            </a:bodyPr>
            <a:lstStyle/>
            <a:p>
              <a:pPr lvl="0" algn="ctr" defTabSz="16446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700" b="1" kern="1200" cap="none" spc="50" dirty="0" smtClean="0">
                  <a:ln w="11430"/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Decay</a:t>
              </a:r>
              <a:endParaRPr lang="en-US" sz="37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532355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739785">
            <a:off x="4313937" y="911407"/>
            <a:ext cx="52565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Titr" panose="00000700000000000000" pitchFamily="2" charset="-78"/>
              </a:rPr>
              <a:t>موفق و مؤید باشید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B Titr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038600"/>
            <a:ext cx="3800475" cy="2819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6329" y="0"/>
            <a:ext cx="3495673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11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7905</TotalTime>
  <Words>8099</Words>
  <Application>Microsoft Office PowerPoint</Application>
  <PresentationFormat>On-screen Show (4:3)</PresentationFormat>
  <Paragraphs>804</Paragraphs>
  <Slides>131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131</vt:i4>
      </vt:variant>
    </vt:vector>
  </HeadingPairs>
  <TitlesOfParts>
    <vt:vector size="148" baseType="lpstr">
      <vt:lpstr>PMingLiU</vt:lpstr>
      <vt:lpstr>2  Farnaz</vt:lpstr>
      <vt:lpstr>2  Mitra</vt:lpstr>
      <vt:lpstr>2  Titr</vt:lpstr>
      <vt:lpstr>Arial</vt:lpstr>
      <vt:lpstr>B Mitra</vt:lpstr>
      <vt:lpstr>B Titr</vt:lpstr>
      <vt:lpstr>Calibri</vt:lpstr>
      <vt:lpstr>Century Gothic</vt:lpstr>
      <vt:lpstr>Courier New</vt:lpstr>
      <vt:lpstr>DastNevis</vt:lpstr>
      <vt:lpstr>IranNastaliq</vt:lpstr>
      <vt:lpstr>Tahoma</vt:lpstr>
      <vt:lpstr>Times New Roman</vt:lpstr>
      <vt:lpstr>Webdings</vt:lpstr>
      <vt:lpstr>Wingdings</vt:lpstr>
      <vt:lpstr>Office Theme</vt:lpstr>
      <vt:lpstr>PowerPoint Presentation</vt:lpstr>
      <vt:lpstr>PowerPoint Presentation</vt:lpstr>
      <vt:lpstr>آشنايي با دهان و ساختمان دندان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بیماریهای دهان و دندان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راه های پیشگیری از پوسیدگی دندان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براي سطوح داخلي دندانهاي جلو، مسواك را بصورت عمود، بر روي سطح داخلي دندان ها قرار داد و با حركت بالا و پايين اين سطوح را تميز كرد.</vt:lpstr>
      <vt:lpstr>چون خرده هاي مواد غذايي و ميكروبها روي سطح زبان جمع مي شوند، روی زبان را هم با مسواك تمیزکنید.  براي اينكار مسواك را در عقب زبان قرارداده و بطرف جلو  بكشيد. تمیز کردن زبان نقش مهمی در از بین رفتن بوی بد دهان دارد.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نقشه دانشگاه</dc:title>
  <dc:creator>Mehri Hosseinnejad</dc:creator>
  <cp:lastModifiedBy>user</cp:lastModifiedBy>
  <cp:revision>1686</cp:revision>
  <dcterms:created xsi:type="dcterms:W3CDTF">2006-08-16T00:00:00Z</dcterms:created>
  <dcterms:modified xsi:type="dcterms:W3CDTF">2021-11-07T06:58:23Z</dcterms:modified>
</cp:coreProperties>
</file>